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1.png" ContentType="image/png"/>
  <Override PartName="/ppt/media/image10.png" ContentType="image/png"/>
  <Override PartName="/ppt/media/image6.jpeg" ContentType="image/jpeg"/>
  <Override PartName="/ppt/media/image9.png" ContentType="image/png"/>
  <Override PartName="/ppt/media/image12.png" ContentType="image/png"/>
  <Override PartName="/ppt/media/image7.png" ContentType="image/png"/>
  <Override PartName="/ppt/media/hdphoto1.wdp" ContentType="image/vnd.ms-photo"/>
  <Override PartName="/ppt/media/image16.png" ContentType="image/png"/>
  <Override PartName="/ppt/media/image8.png" ContentType="image/png"/>
  <Override PartName="/ppt/media/image5.jpeg" ContentType="image/jpeg"/>
  <Override PartName="/ppt/media/image4.png" ContentType="image/png"/>
  <Override PartName="/ppt/media/image27.png" ContentType="image/png"/>
  <Override PartName="/ppt/media/image2.png" ContentType="image/png"/>
  <Override PartName="/ppt/media/image25.jpeg" ContentType="image/jpeg"/>
  <Override PartName="/ppt/media/image3.jpeg" ContentType="image/jpeg"/>
  <Override PartName="/ppt/media/image28.png" ContentType="image/png"/>
  <Override PartName="/ppt/media/image26.png" ContentType="image/png"/>
  <Override PartName="/ppt/media/image1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5.jpeg" ContentType="image/jpeg"/>
  <Override PartName="/ppt/media/image17.png" ContentType="image/png"/>
  <Override PartName="/ppt/media/image13.png" ContentType="image/png"/>
  <Override PartName="/ppt/media/image1.png" ContentType="image/png"/>
  <Override PartName="/ppt/media/image24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Props.xml" ContentType="application/vnd.openxmlformats-officedocument.presentationml.presPro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_rels/slide41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22.xml.rels" ContentType="application/vnd.openxmlformats-package.relationships+xml"/>
  <Override PartName="/ppt/slides/_rels/slide4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5.xml.rels" ContentType="application/vnd.openxmlformats-package.relationships+xml"/>
  <Override PartName="/ppt/slides/_rels/slide32.xml.rels" ContentType="application/vnd.openxmlformats-package.relationships+xml"/>
  <Override PartName="/ppt/slides/_rels/slide57.xml.rels" ContentType="application/vnd.openxmlformats-package.relationships+xml"/>
  <Override PartName="/ppt/slides/_rels/slide6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9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10.xml.rels" ContentType="application/vnd.openxmlformats-package.relationships+xml"/>
  <Override PartName="/ppt/slides/_rels/slide59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30.xml.rels" ContentType="application/vnd.openxmlformats-package.relationships+xml"/>
  <Override PartName="/ppt/slides/_rels/slide90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26.xml.rels" ContentType="application/vnd.openxmlformats-package.relationships+xml"/>
  <Override PartName="/ppt/slides/_rels/slide84.xml.rels" ContentType="application/vnd.openxmlformats-package.relationships+xml"/>
  <Override PartName="/ppt/slides/_rels/slide31.xml.rels" ContentType="application/vnd.openxmlformats-package.relationships+xml"/>
  <Override PartName="/ppt/slides/_rels/slide91.xml.rels" ContentType="application/vnd.openxmlformats-package.relationships+xml"/>
  <Override PartName="/ppt/slides/_rels/slide86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5.xml.rels" ContentType="application/vnd.openxmlformats-package.relationships+xml"/>
  <Override PartName="/ppt/slides/_rels/slide6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44.xml.rels" ContentType="application/vnd.openxmlformats-package.relationships+xml"/>
  <Override PartName="/ppt/slides/_rels/slide37.xml.rels" ContentType="application/vnd.openxmlformats-package.relationships+xml"/>
  <Override PartName="/ppt/slides/_rels/slide81.xml.rels" ContentType="application/vnd.openxmlformats-package.relationships+xml"/>
  <Override PartName="/ppt/slides/_rels/slide65.xml.rels" ContentType="application/vnd.openxmlformats-package.relationships+xml"/>
  <Override PartName="/ppt/slides/_rels/slide74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63.xml.rels" ContentType="application/vnd.openxmlformats-package.relationships+xml"/>
  <Override PartName="/ppt/slides/_rels/slide70.xml.rels" ContentType="application/vnd.openxmlformats-package.relationships+xml"/>
  <Override PartName="/ppt/slides/_rels/slide47.xml.rels" ContentType="application/vnd.openxmlformats-package.relationships+xml"/>
  <Override PartName="/ppt/slides/_rels/slide35.xml.rels" ContentType="application/vnd.openxmlformats-package.relationships+xml"/>
  <Override PartName="/ppt/slides/_rels/slide51.xml.rels" ContentType="application/vnd.openxmlformats-package.relationships+xml"/>
  <Override PartName="/ppt/slides/_rels/slide53.xml.rels" ContentType="application/vnd.openxmlformats-package.relationships+xml"/>
  <Override PartName="/ppt/slides/_rels/slide46.xml.rels" ContentType="application/vnd.openxmlformats-package.relationships+xml"/>
  <Override PartName="/ppt/slides/_rels/slide62.xml.rels" ContentType="application/vnd.openxmlformats-package.relationships+xml"/>
  <Override PartName="/ppt/slides/_rels/slide49.xml.rels" ContentType="application/vnd.openxmlformats-package.relationships+xml"/>
  <Override PartName="/ppt/slides/_rels/slide34.xml.rels" ContentType="application/vnd.openxmlformats-package.relationships+xml"/>
  <Override PartName="/ppt/slides/_rels/slide50.xml.rels" ContentType="application/vnd.openxmlformats-package.relationships+xml"/>
  <Override PartName="/ppt/slides/_rels/slide52.xml.rels" ContentType="application/vnd.openxmlformats-package.relationships+xml"/>
  <Override PartName="/ppt/slides/_rels/slide76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45.xml.rels" ContentType="application/vnd.openxmlformats-package.relationships+xml"/>
  <Override PartName="/ppt/slides/_rels/slide38.xml.rels" ContentType="application/vnd.openxmlformats-package.relationships+xml"/>
  <Override PartName="/ppt/slides/_rels/slide33.xml.rels" ContentType="application/vnd.openxmlformats-package.relationships+xml"/>
  <Override PartName="/ppt/slides/_rels/slide29.xml.rels" ContentType="application/vnd.openxmlformats-package.relationships+xml"/>
  <Override PartName="/ppt/slides/_rels/slide89.xml.rels" ContentType="application/vnd.openxmlformats-package.relationships+xml"/>
  <Override PartName="/ppt/slides/_rels/slide14.xml.rels" ContentType="application/vnd.openxmlformats-package.relationships+xml"/>
  <Override PartName="/ppt/slides/_rels/slide92.xml.rels" ContentType="application/vnd.openxmlformats-package.relationships+xml"/>
  <Override PartName="/ppt/slides/_rels/slide39.xml.rels" ContentType="application/vnd.openxmlformats-package.relationships+xml"/>
  <Override PartName="/ppt/slides/_rels/slide66.xml.rels" ContentType="application/vnd.openxmlformats-package.relationships+xml"/>
  <Override PartName="/ppt/slides/_rels/slide56.xml.rels" ContentType="application/vnd.openxmlformats-package.relationships+xml"/>
  <Override PartName="/ppt/slides/_rels/slide60.xml.rels" ContentType="application/vnd.openxmlformats-package.relationships+xml"/>
  <Override PartName="/ppt/slides/_rels/slide75.xml.rels" ContentType="application/vnd.openxmlformats-package.relationships+xml"/>
  <Override PartName="/ppt/slides/_rels/slide82.xml.rels" ContentType="application/vnd.openxmlformats-package.relationships+xml"/>
  <Override PartName="/ppt/slides/_rels/slide88.xml.rels" ContentType="application/vnd.openxmlformats-package.relationships+xml"/>
  <Override PartName="/ppt/slides/_rels/slide69.xml.rels" ContentType="application/vnd.openxmlformats-package.relationships+xml"/>
  <Override PartName="/ppt/slides/_rels/slide73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3.xml.rels" ContentType="application/vnd.openxmlformats-package.relationships+xml"/>
  <Override PartName="/ppt/slides/_rels/slide87.xml.rels" ContentType="application/vnd.openxmlformats-package.relationships+xml"/>
  <Override PartName="/ppt/slides/_rels/slide68.xml.rels" ContentType="application/vnd.openxmlformats-package.relationships+xml"/>
  <Override PartName="/ppt/slides/_rels/slide72.xml.rels" ContentType="application/vnd.openxmlformats-package.relationships+xml"/>
  <Override PartName="/ppt/slides/_rels/slide77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4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s/slide4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43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92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65.xml" ContentType="application/vnd.openxmlformats-officedocument.presentationml.slide+xml"/>
  <Override PartName="/ppt/slides/slide29.xml" ContentType="application/vnd.openxmlformats-officedocument.presentationml.slide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89.xml" ContentType="application/vnd.openxmlformats-officedocument.presentationml.slide+xml"/>
  <Override PartName="/ppt/slides/slide77.xml" ContentType="application/vnd.openxmlformats-officedocument.presentationml.slide+xml"/>
  <Override PartName="/ppt/slides/slide40.xml" ContentType="application/vnd.openxmlformats-officedocument.presentationml.slide+xml"/>
  <Override PartName="/ppt/slides/slide88.xml" ContentType="application/vnd.openxmlformats-officedocument.presentationml.slide+xml"/>
  <Override PartName="/ppt/slides/slide76.xml" ContentType="application/vnd.openxmlformats-officedocument.presentationml.slide+xml"/>
  <Override PartName="/ppt/slides/slide8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85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79.xml" ContentType="application/vnd.openxmlformats-officedocument.presentationml.slide+xml"/>
  <Override PartName="/ppt/slides/slide42.xml" ContentType="application/vnd.openxmlformats-officedocument.presentationml.slide+xml"/>
  <Override PartName="/ppt/slides/slide78.xml" ContentType="application/vnd.openxmlformats-officedocument.presentationml.slide+xml"/>
  <Override PartName="/ppt/slides/slide41.xml" ContentType="application/vnd.openxmlformats-officedocument.presentationml.slide+xml"/>
  <Override PartName="/ppt/slides/slide72.xml" ContentType="application/vnd.openxmlformats-officedocument.presentationml.slide+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s/slide9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89A8F55-0864-4AF3-9016-E088807E5DE0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623A476-528D-4297-9E7A-AFB24FC5EA95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34174E4-B646-46C2-B627-B317BDC68F10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09168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18336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09168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18336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9B782D-5A75-4C59-902F-79FD65CB0BB1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20904B-2A32-4780-AE3B-F8FBD4D1A264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C98E9B-51BE-42EA-910B-6A76E34390B9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7967C0-53AA-4292-8393-B5F6575F0AC7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A8C829-42F0-412E-9D4E-FF12B6D387A5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B4F242-CAFE-4D7D-B74A-54EF4773A1A3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209520" y="4582800"/>
            <a:ext cx="872496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5F6777-D786-419E-B134-013C376D9EB6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CB3FF1-E8A6-46FE-80E4-8E21AACAAE9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C2C3C6-03C9-42C1-90F6-DBBDA7C2DC01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5E55EF-BDE8-462A-B90B-464176BE45C6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FD79DF-8FCB-43EF-9D92-D23355E0E13B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62BE3C-BB5D-4232-87C4-442F3A683EE7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218C52-8995-4C46-838A-218AFE8FB677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09168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18336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09168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18336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159A85-1C24-4E41-995E-95468BB079A1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905C2C-9A87-408E-9B59-746A3D9070BD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16C19E-6066-4A5C-B411-45E0C0043F71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79E91D-B43B-4A34-89DF-361869697250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F1A850-9974-4D9B-B724-35A8DA18C095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3D5337-DA7A-4C7D-B292-F179970F30E5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B0E6F09-5ABA-4B38-9CE9-F1D37711C90F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209520" y="4582800"/>
            <a:ext cx="872496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C3C1BE-82FD-4292-8BB8-8104FE2585A1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6734F6-4A60-4305-B6B6-340EAE1ADC06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D25F95-7BBD-4570-84B3-6B9156D604B2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836104-197C-41DE-BC57-52D3EDE217D3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D6B4C3-0CA2-408B-B0E4-3B1BC9D236BF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2967E0-C35A-4EBE-9699-BF03EF294F78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09168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18336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309168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618336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DC431A-8470-4D4B-B49D-BC1467B829FF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3B4BC05-36D5-4B57-8D87-3E35DD95EA15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D065E11-16E3-46EE-A80F-E7D7616AAAEA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23C29A8-672F-4B83-B76B-87E2410A690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6F97CAC-C0E4-413E-87C1-9CE987D0D2E9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CDFC6DF-200B-4061-ABB4-E75A67A712F7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F8AEB0A-E844-49F9-85EA-9287010591CF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209520" y="4582800"/>
            <a:ext cx="872496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EDE4E25-4272-43A7-9B85-70B4D2EC48D7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9BD3738-3204-4E7C-9B4D-79E01E7186A3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FD81DB7-C863-4040-9B70-7A585857E805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AE26D70-4A34-4FDC-BFE2-6E62B2449F73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0" y="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1696D5D-00E8-44D8-BB85-59295E291D8E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9681E09-3A95-41AD-8377-2FE6B86325CC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09168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183360" y="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309168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6183360" y="2686320"/>
            <a:ext cx="294408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365B020-28A2-4B19-A0A1-81834113783B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8929FA6-06D5-4B4C-9F06-273D63180982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09520" y="4582800"/>
            <a:ext cx="8724960" cy="102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7CE850F-1A01-468E-AF0F-8876F9386C37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CE0EB1F-B4D1-4C2D-B868-10ACC2986AB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514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85400" y="268632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9BD2539-9224-4407-8B2B-221C9B6B20AF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85400" y="0"/>
            <a:ext cx="44618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0" y="2686320"/>
            <a:ext cx="9143640" cy="245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4A7282C-0E17-41D6-9B57-FA3D62199DA9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34200" rIns="34200" tIns="17280" bIns="17280" anchor="t">
            <a:no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Click to edit the outline text format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Second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Third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Fourth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Fifth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Sixth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Seventh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88640" y="2008080"/>
            <a:ext cx="8766360" cy="85680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GB" sz="4500" spc="-1" strike="noStrike" cap="all">
                <a:solidFill>
                  <a:srgbClr val="ffffff"/>
                </a:solidFill>
                <a:latin typeface="Ubisoft Sans Bold"/>
                <a:ea typeface="Open Sans"/>
              </a:rPr>
              <a:t>Title Text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3865680" y="469800"/>
            <a:ext cx="1411920" cy="455040"/>
          </a:xfrm>
          <a:prstGeom prst="rect">
            <a:avLst/>
          </a:prstGeom>
          <a:ln w="12700"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3013560" y="3128760"/>
            <a:ext cx="3116160" cy="30214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Ubisoft.com 2.0 + Community Platform</a:t>
            </a:r>
            <a:endParaRPr b="0" lang="en-GB" sz="14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1"/>
          </p:nvPr>
        </p:nvSpPr>
        <p:spPr>
          <a:xfrm>
            <a:off x="8855280" y="4893120"/>
            <a:ext cx="115200" cy="11520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CC347DB-1324-41D2-854B-406E69EF6D46}" type="slidenum">
              <a:rPr b="0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&lt;number&gt;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34200" rIns="34200" tIns="17280" bIns="17280" anchor="t">
            <a:no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Click to edit the outline text format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Second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Third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Fourth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Fifth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Sixth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Seventh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GB" sz="4500" spc="-1" strike="noStrike" cap="all">
                <a:solidFill>
                  <a:srgbClr val="ffffff"/>
                </a:solidFill>
                <a:latin typeface="Ubisoft Sans Bold"/>
                <a:ea typeface="Open Sans"/>
              </a:rPr>
              <a:t>Title Text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3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4" name="PlaceHolder 3"/>
          <p:cNvSpPr>
            <a:spLocks noGrp="1"/>
          </p:cNvSpPr>
          <p:nvPr>
            <p:ph type="sldNum" idx="2"/>
          </p:nvPr>
        </p:nvSpPr>
        <p:spPr>
          <a:xfrm>
            <a:off x="8853480" y="3449520"/>
            <a:ext cx="121680" cy="300240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>
              <a:lnSpc>
                <a:spcPct val="14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000000"/>
                </a:solidFill>
                <a:latin typeface="Ubisoft Sans Bold"/>
                <a:ea typeface="Roboto"/>
              </a:defRPr>
            </a:lvl1pPr>
          </a:lstStyle>
          <a:p>
            <a:pPr indent="0">
              <a:lnSpc>
                <a:spcPct val="140000"/>
              </a:lnSpc>
              <a:buNone/>
              <a:tabLst>
                <a:tab algn="l" pos="0"/>
              </a:tabLst>
            </a:pPr>
            <a:fld id="{8A1870AE-9B1B-4C53-B287-967A55036B5B}" type="slidenum">
              <a:rPr b="1" lang="uk-UA" sz="500" spc="-1" strike="noStrike">
                <a:solidFill>
                  <a:srgbClr val="000000"/>
                </a:solidFill>
                <a:latin typeface="Ubisoft Sans Bold"/>
                <a:ea typeface="Roboto"/>
              </a:rPr>
              <a:t>&lt;number&gt;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GB" sz="4500" spc="-1" strike="noStrike" cap="all">
                <a:solidFill>
                  <a:srgbClr val="ffffff"/>
                </a:solidFill>
                <a:latin typeface="Ubisoft Sans Bold"/>
                <a:ea typeface="Open Sans"/>
              </a:rPr>
              <a:t>Title Text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82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83" name="PlaceHolder 2"/>
          <p:cNvSpPr>
            <a:spLocks noGrp="1"/>
          </p:cNvSpPr>
          <p:nvPr>
            <p:ph type="sldNum" idx="3"/>
          </p:nvPr>
        </p:nvSpPr>
        <p:spPr>
          <a:xfrm>
            <a:off x="8853480" y="3449520"/>
            <a:ext cx="121680" cy="300240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>
              <a:lnSpc>
                <a:spcPct val="14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000000"/>
                </a:solidFill>
                <a:latin typeface="Ubisoft Sans Bold"/>
                <a:ea typeface="Roboto"/>
              </a:defRPr>
            </a:lvl1pPr>
          </a:lstStyle>
          <a:p>
            <a:pPr indent="0">
              <a:lnSpc>
                <a:spcPct val="140000"/>
              </a:lnSpc>
              <a:buNone/>
              <a:tabLst>
                <a:tab algn="l" pos="0"/>
              </a:tabLst>
            </a:pPr>
            <a:fld id="{EE73B682-7DD4-44CE-9FC4-C7ABC5F5E982}" type="slidenum">
              <a:rPr b="1" lang="uk-UA" sz="500" spc="-1" strike="noStrike">
                <a:solidFill>
                  <a:srgbClr val="000000"/>
                </a:solidFill>
                <a:latin typeface="Ubisoft Sans Bold"/>
                <a:ea typeface="Roboto"/>
              </a:rPr>
              <a:t>&lt;number&gt;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</a:rPr>
              <a:t>Click to edit the outline text format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</a:rPr>
              <a:t>Second Outline Level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</a:rPr>
              <a:t>Third Outline Level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</a:rPr>
              <a:t>Fourth Outline Level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Ubisoft Sans Bold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Ubisoft Sans Bold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Ubisoft Sans Bold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Ubisoft Sans Bold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Ubisoft Sans Bold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Ubisoft Sans Bol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2214360" cy="5143320"/>
          </a:xfrm>
          <a:prstGeom prst="rect">
            <a:avLst/>
          </a:prstGeom>
          <a:noFill/>
          <a:ln w="0">
            <a:noFill/>
          </a:ln>
        </p:spPr>
        <p:txBody>
          <a:bodyPr lIns="34200" rIns="34200" tIns="17280" bIns="17280" anchor="t">
            <a:no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Click to edit the outline text format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Second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Third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Fourth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Fifth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Sixth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500" spc="-1" strike="noStrike">
                <a:solidFill>
                  <a:srgbClr val="000000"/>
                </a:solidFill>
                <a:latin typeface="Ubisoft Sans Bold"/>
              </a:rPr>
              <a:t>Seventh Outline Level</a:t>
            </a:r>
            <a:endParaRPr b="0" lang="en-GB" sz="500" spc="-1" strike="noStrike">
              <a:solidFill>
                <a:srgbClr val="000000"/>
              </a:solidFill>
              <a:latin typeface="Ubisoft Sans Bol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4"/>
          </p:nvPr>
        </p:nvSpPr>
        <p:spPr>
          <a:xfrm>
            <a:off x="8855280" y="4893120"/>
            <a:ext cx="115200" cy="11520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500" spc="-1" strike="noStrike">
                <a:solidFill>
                  <a:srgbClr val="000000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8008301-94A3-480A-919C-795C6D44AC46}" type="slidenum">
              <a:rPr b="0" lang="uk-UA" sz="500" spc="-1" strike="noStrike">
                <a:solidFill>
                  <a:srgbClr val="000000"/>
                </a:solidFill>
                <a:latin typeface="Ubisoft Sans Bold"/>
                <a:ea typeface="Roboto"/>
              </a:rPr>
              <a:t>&lt;number&gt;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2475000" y="142920"/>
            <a:ext cx="3114360" cy="85680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t">
            <a:noAutofit/>
          </a:bodyPr>
          <a:p>
            <a:pPr indent="0">
              <a:lnSpc>
                <a:spcPct val="80000"/>
              </a:lnSpc>
              <a:spcBef>
                <a:spcPts val="224"/>
              </a:spcBef>
              <a:buNone/>
              <a:tabLst>
                <a:tab algn="l" pos="0"/>
              </a:tabLst>
            </a:pPr>
            <a:r>
              <a:rPr b="1" lang="en-GB" sz="1400" spc="-1" strike="noStrike" cap="all">
                <a:solidFill>
                  <a:srgbClr val="000000"/>
                </a:solidFill>
                <a:latin typeface="Ubisoft Sans Bold"/>
                <a:ea typeface="Open Sans"/>
              </a:rPr>
              <a:t>Title Text</a:t>
            </a:r>
            <a:endParaRPr b="0" lang="en-GB" sz="14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2475000" y="1335600"/>
            <a:ext cx="6437880" cy="33800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t">
            <a:noAutofit/>
          </a:bodyPr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  <a:ea typeface="Roboto Medium"/>
              </a:rPr>
              <a:t>Body Level One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  <a:ea typeface="Roboto Medium"/>
              </a:rPr>
              <a:t>Body Level Two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  <a:ea typeface="Roboto Medium"/>
              </a:rPr>
              <a:t>Body Level Three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  <a:ea typeface="Roboto Medium"/>
              </a:rPr>
              <a:t>Body Level Four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GB" sz="900" spc="-1" strike="noStrike">
                <a:solidFill>
                  <a:srgbClr val="000000"/>
                </a:solidFill>
                <a:latin typeface="Ubisoft Sans Bold"/>
                <a:ea typeface="Roboto Medium"/>
              </a:rPr>
              <a:t>Body Level Five</a:t>
            </a:r>
            <a:endParaRPr b="0" lang="en-GB" sz="900" spc="-1" strike="noStrike">
              <a:solidFill>
                <a:srgbClr val="000000"/>
              </a:solidFill>
              <a:latin typeface="Ubisoft Sans Bold"/>
            </a:endParaRPr>
          </a:p>
        </p:txBody>
      </p:sp>
      <p:pic>
        <p:nvPicPr>
          <p:cNvPr id="125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2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7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7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7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7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7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7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7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hyperlink" Target="https://b-studios.de/assets/guide-to-morphisms.pdf" TargetMode="Externa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37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2" descr="01_RAY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88640" y="1234080"/>
            <a:ext cx="8766360" cy="2953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54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REKURZIVNE </a:t>
            </a:r>
            <a:r>
              <a:rPr b="1" lang="sr-Latn-RS" sz="54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Š</a:t>
            </a:r>
            <a:r>
              <a:rPr b="1" lang="fr-FR" sz="54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EME</a:t>
            </a:r>
            <a:br>
              <a:rPr sz="5400"/>
            </a:br>
            <a:r>
              <a:rPr b="0" lang="fr-FR" sz="2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 rEKURZIJA KAO STANOVNIK PRVOG REDA</a:t>
            </a:r>
            <a:br>
              <a:rPr sz="2300"/>
            </a:br>
            <a:br>
              <a:rPr sz="2300"/>
            </a:br>
            <a:r>
              <a:rPr b="0" lang="fr-FR" sz="2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Dr Miroslav Gavrilov</a:t>
            </a:r>
            <a:endParaRPr b="0" lang="en-GB" sz="23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040640" y="4546440"/>
            <a:ext cx="1062360" cy="18576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-US" sz="12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28 APRIL </a:t>
            </a:r>
            <a:r>
              <a:rPr b="0" lang="fr-FR" sz="12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2023</a:t>
            </a:r>
            <a:endParaRPr b="0" lang="en-GB" sz="1200" spc="-1" strike="noStrike">
              <a:solidFill>
                <a:srgbClr val="000000"/>
              </a:solidFill>
              <a:latin typeface="Ubisoft Sans Bold"/>
            </a:endParaRPr>
          </a:p>
        </p:txBody>
      </p:sp>
      <p:pic>
        <p:nvPicPr>
          <p:cNvPr id="165" name="Image 1" descr="Ubisoft Stacked Logo_white.png"/>
          <p:cNvPicPr/>
          <p:nvPr/>
        </p:nvPicPr>
        <p:blipFill>
          <a:blip r:embed="rId2"/>
          <a:stretch/>
        </p:blipFill>
        <p:spPr>
          <a:xfrm>
            <a:off x="3939480" y="476280"/>
            <a:ext cx="1271880" cy="116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LIST (SCALA)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strukturalna rekurzija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0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05" name="PlaceHolder 2"/>
          <p:cNvSpPr>
            <a:spLocks noGrp="1"/>
          </p:cNvSpPr>
          <p:nvPr>
            <p:ph type="sldNum" idx="13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CE46FF6-BA0F-4386-9E2E-A811F207A3C1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TextBox 2"/>
          <p:cNvSpPr/>
          <p:nvPr/>
        </p:nvSpPr>
        <p:spPr>
          <a:xfrm>
            <a:off x="209520" y="1857960"/>
            <a:ext cx="320004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sealed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trait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class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tail: 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object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Box 4"/>
          <p:cNvSpPr/>
          <p:nvPr/>
        </p:nvSpPr>
        <p:spPr>
          <a:xfrm>
            <a:off x="209520" y="3800880"/>
            <a:ext cx="4571640" cy="515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 ints: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3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2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Box 3"/>
          <p:cNvSpPr/>
          <p:nvPr/>
        </p:nvSpPr>
        <p:spPr>
          <a:xfrm>
            <a:off x="5129280" y="1857960"/>
            <a:ext cx="374292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 *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(tail)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Box 1"/>
          <p:cNvSpPr/>
          <p:nvPr/>
        </p:nvSpPr>
        <p:spPr>
          <a:xfrm>
            <a:off x="5129280" y="3300120"/>
            <a:ext cx="387576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 + “::” +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(tail)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58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STRUKTURALNA REKURZIJA</a:t>
            </a:r>
            <a:br>
              <a:rPr sz="2800"/>
            </a:br>
            <a:br>
              <a:rPr sz="4500"/>
            </a:br>
            <a:r>
              <a:rPr b="0" lang="en-U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na</a:t>
            </a: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đe odgovor na </a:t>
            </a:r>
            <a:r>
              <a:rPr b="1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najmanji</a:t>
            </a: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 problem</a:t>
            </a:r>
            <a:br>
              <a:rPr sz="1600"/>
            </a:br>
            <a:br>
              <a:rPr sz="1600"/>
            </a:b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za veće probleme: spaja rešenja manjih (INDUKCIJA)</a:t>
            </a:r>
            <a:br>
              <a:rPr sz="1600"/>
            </a:br>
            <a:br>
              <a:rPr sz="1600"/>
            </a:b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ALI...</a:t>
            </a:r>
            <a:endParaRPr b="0" lang="en-GB" sz="16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1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12" name="PlaceHolder 2"/>
          <p:cNvSpPr>
            <a:spLocks noGrp="1"/>
          </p:cNvSpPr>
          <p:nvPr>
            <p:ph type="sldNum" idx="14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583D9C0-9A2D-4349-B1BB-71D0DC57C78A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10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PONAVLJANJA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SE GOMILAJU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1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15" name="PlaceHolder 2"/>
          <p:cNvSpPr>
            <a:spLocks noGrp="1"/>
          </p:cNvSpPr>
          <p:nvPr>
            <p:ph type="sldNum" idx="1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136E2E0-B3A6-40E0-96A5-78E8BEBF31E2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TextBox 3"/>
          <p:cNvSpPr/>
          <p:nvPr/>
        </p:nvSpPr>
        <p:spPr>
          <a:xfrm>
            <a:off x="501840" y="2384640"/>
            <a:ext cx="374292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 *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(tail)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1"/>
          <p:cNvSpPr/>
          <p:nvPr/>
        </p:nvSpPr>
        <p:spPr>
          <a:xfrm>
            <a:off x="4686120" y="2384640"/>
            <a:ext cx="387576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 + “::” +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(tail)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PONAVLJANJA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SE GOMILAJU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1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20" name="PlaceHolder 2"/>
          <p:cNvSpPr>
            <a:spLocks noGrp="1"/>
          </p:cNvSpPr>
          <p:nvPr>
            <p:ph type="sldNum" idx="1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C0693A8-F3A1-4FBB-84AA-4FF513917C7C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TextBox 3"/>
          <p:cNvSpPr/>
          <p:nvPr/>
        </p:nvSpPr>
        <p:spPr>
          <a:xfrm>
            <a:off x="501840" y="2384640"/>
            <a:ext cx="374292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990000"/>
                </a:solidFill>
                <a:highlight>
                  <a:srgbClr val="ffff00"/>
                </a:highlight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head * </a:t>
            </a:r>
            <a:r>
              <a:rPr b="1" lang="en-US" sz="1400" spc="-1" strike="noStrike">
                <a:solidFill>
                  <a:srgbClr val="c00000"/>
                </a:solidFill>
                <a:highlight>
                  <a:srgbClr val="ffff00"/>
                </a:highlight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(tail)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Box 1"/>
          <p:cNvSpPr/>
          <p:nvPr/>
        </p:nvSpPr>
        <p:spPr>
          <a:xfrm>
            <a:off x="4686120" y="2384640"/>
            <a:ext cx="387576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highlight>
                  <a:srgbClr val="ffff00"/>
                </a:highlight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head + “::” + </a:t>
            </a:r>
            <a:r>
              <a:rPr b="1" lang="en-US" sz="1400" spc="-1" strike="noStrike">
                <a:solidFill>
                  <a:srgbClr val="c00000"/>
                </a:solidFill>
                <a:highlight>
                  <a:srgbClr val="ffff00"/>
                </a:highlight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(tail)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Espace réservé pour une image  3" descr="01_RAY2_B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KOLIKO DALEKO</a:t>
            </a:r>
            <a:br>
              <a:rPr sz="4800"/>
            </a:br>
            <a:r>
              <a:rPr b="1" lang="en-US" sz="4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MO</a:t>
            </a:r>
            <a:r>
              <a:rPr b="1" lang="sr-Latn-RS" sz="4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ŽEMO OTIĆI?</a:t>
            </a:r>
            <a:endParaRPr b="0" lang="en-GB" sz="48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25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26" name="PlaceHolder 2"/>
          <p:cNvSpPr>
            <a:spLocks noGrp="1"/>
          </p:cNvSpPr>
          <p:nvPr>
            <p:ph type="sldNum" idx="1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F9D4285-78D4-4974-B433-57511B9E0B54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2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29" name="PlaceHolder 2"/>
          <p:cNvSpPr>
            <a:spLocks noGrp="1"/>
          </p:cNvSpPr>
          <p:nvPr>
            <p:ph type="sldNum" idx="18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646A92B-97DC-4E38-9F6D-A7CD49E67026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TextBox 3"/>
          <p:cNvSpPr/>
          <p:nvPr/>
        </p:nvSpPr>
        <p:spPr>
          <a:xfrm>
            <a:off x="1652040" y="2311200"/>
            <a:ext cx="6695280" cy="136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highlight>
                  <a:srgbClr val="00ff00"/>
                </a:highlight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r>
              <a:rPr b="0" lang="sr-Latn-RS" sz="1400" spc="-1" strike="noStrike">
                <a:solidFill>
                  <a:srgbClr val="000000"/>
                </a:solidFill>
                <a:highlight>
                  <a:srgbClr val="00ff00"/>
                </a:highlight>
                <a:latin typeface="Fira Code"/>
                <a:ea typeface="Roboto"/>
              </a:rPr>
              <a:t>f: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, Int)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=&gt; 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f(head, </a:t>
            </a:r>
            <a:r>
              <a:rPr b="1" lang="sr-Latn-RS" sz="1400" spc="-1" strike="noStrike">
                <a:solidFill>
                  <a:srgbClr val="c00000"/>
                </a:solidFill>
                <a:highlight>
                  <a:srgbClr val="00ff00"/>
                </a:highlight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(tail, f))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32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33" name="PlaceHolder 2"/>
          <p:cNvSpPr>
            <a:spLocks noGrp="1"/>
          </p:cNvSpPr>
          <p:nvPr>
            <p:ph type="sldNum" idx="1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195E451-AF3C-43AE-9A34-859E8CDD14BC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Box 3"/>
          <p:cNvSpPr/>
          <p:nvPr/>
        </p:nvSpPr>
        <p:spPr>
          <a:xfrm>
            <a:off x="1104840" y="2311200"/>
            <a:ext cx="6933960" cy="2007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highlight>
                  <a:srgbClr val="00ff00"/>
                </a:highlight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r>
              <a:rPr b="0" lang="sr-Latn-RS" sz="1400" spc="-1" strike="noStrike">
                <a:solidFill>
                  <a:srgbClr val="000000"/>
                </a:solidFill>
                <a:highlight>
                  <a:srgbClr val="00ff00"/>
                </a:highlight>
                <a:latin typeface="Fira Code"/>
                <a:ea typeface="Roboto"/>
              </a:rPr>
              <a:t>f: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, Int)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=&gt; 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r>
              <a:rPr b="0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b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: 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f(head, </a:t>
            </a:r>
            <a:r>
              <a:rPr b="1" lang="sr-Latn-RS" sz="1400" spc="-1" strike="noStrike">
                <a:solidFill>
                  <a:srgbClr val="c00000"/>
                </a:solidFill>
                <a:highlight>
                  <a:srgbClr val="00ff00"/>
                </a:highlight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(tail, f, b))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highlight>
                  <a:srgbClr val="00ff00"/>
                </a:highlight>
                <a:latin typeface="Fira Code"/>
                <a:ea typeface="Roboto"/>
              </a:rPr>
              <a:t>b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recurse(values, _ * _, 1)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recurse(values, _ +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“::”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+ _,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36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37" name="PlaceHolder 2"/>
          <p:cNvSpPr>
            <a:spLocks noGrp="1"/>
          </p:cNvSpPr>
          <p:nvPr>
            <p:ph type="sldNum" idx="2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45E423E-FA52-4E5E-99C2-C4520345E0CA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17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TextBox 3"/>
          <p:cNvSpPr/>
          <p:nvPr/>
        </p:nvSpPr>
        <p:spPr>
          <a:xfrm>
            <a:off x="1104840" y="2311200"/>
            <a:ext cx="6933960" cy="2007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highlight>
                  <a:srgbClr val="00ff00"/>
                </a:highlight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r>
              <a:rPr b="0" lang="sr-Latn-RS" sz="1400" spc="-1" strike="noStrike">
                <a:solidFill>
                  <a:srgbClr val="000000"/>
                </a:solidFill>
                <a:highlight>
                  <a:srgbClr val="00ff00"/>
                </a:highlight>
                <a:latin typeface="Fira Code"/>
                <a:ea typeface="Roboto"/>
              </a:rPr>
              <a:t>f: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, Int)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=&gt; 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r>
              <a:rPr b="0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b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: 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f(head, </a:t>
            </a:r>
            <a:r>
              <a:rPr b="1" lang="sr-Latn-RS" sz="1400" spc="-1" strike="noStrike">
                <a:solidFill>
                  <a:srgbClr val="c00000"/>
                </a:solidFill>
                <a:highlight>
                  <a:srgbClr val="00ff00"/>
                </a:highlight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(tail, f, b))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highlight>
                  <a:srgbClr val="00ff00"/>
                </a:highlight>
                <a:latin typeface="Fira Code"/>
                <a:ea typeface="Roboto"/>
              </a:rPr>
              <a:t>b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recurse(values, _ * _, 1)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recurse(values, _ + </a:t>
            </a:r>
            <a:r>
              <a:rPr b="0" lang="en-US" sz="1400" spc="-1" strike="noStrike">
                <a:solidFill>
                  <a:srgbClr val="008080"/>
                </a:solidFill>
                <a:highlight>
                  <a:srgbClr val="ff0000"/>
                </a:highlight>
                <a:latin typeface="Fira Code"/>
                <a:ea typeface="Roboto"/>
              </a:rPr>
              <a:t>“::”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 + _, </a:t>
            </a:r>
            <a:r>
              <a:rPr b="0" lang="en-US" sz="1400" spc="-1" strike="noStrike">
                <a:solidFill>
                  <a:srgbClr val="008080"/>
                </a:solidFill>
                <a:highlight>
                  <a:srgbClr val="ff0000"/>
                </a:highlight>
                <a:latin typeface="Fira Code"/>
                <a:ea typeface="Roboto"/>
              </a:rPr>
              <a:t>“nil”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40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41" name="PlaceHolder 2"/>
          <p:cNvSpPr>
            <a:spLocks noGrp="1"/>
          </p:cNvSpPr>
          <p:nvPr>
            <p:ph type="sldNum" idx="2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B2D48E6-C608-40E0-A4D5-C581B180D185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TextBox 3"/>
          <p:cNvSpPr/>
          <p:nvPr/>
        </p:nvSpPr>
        <p:spPr>
          <a:xfrm>
            <a:off x="1104840" y="2311200"/>
            <a:ext cx="6933960" cy="2007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r>
              <a:rPr b="0" lang="sr-Latn-RS" sz="1400" spc="-1" strike="noStrike">
                <a:solidFill>
                  <a:srgbClr val="000000"/>
                </a:solidFill>
                <a:highlight>
                  <a:srgbClr val="00ff00"/>
                </a:highlight>
                <a:latin typeface="Fira Code"/>
                <a:ea typeface="Roboto"/>
              </a:rPr>
              <a:t>f: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=&gt; A, </a:t>
            </a:r>
            <a:r>
              <a:rPr b="0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b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: A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: A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f(head, </a:t>
            </a:r>
            <a:r>
              <a:rPr b="1" lang="sr-Latn-RS" sz="1400" spc="-1" strike="noStrike">
                <a:solidFill>
                  <a:srgbClr val="c00000"/>
                </a:solidFill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(tail))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recurse(values, _ * _, 1)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recurse(values, _ +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“::”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+ _,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44" name="PlaceHolder 1"/>
          <p:cNvSpPr>
            <a:spLocks noGrp="1"/>
          </p:cNvSpPr>
          <p:nvPr>
            <p:ph type="sldNum" idx="2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B20CB52-985C-4C17-99DC-64497CB37EBF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18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5" name="Graphic 4" descr=""/>
          <p:cNvPicPr/>
          <p:nvPr/>
        </p:nvPicPr>
        <p:blipFill>
          <a:blip r:embed="rId2"/>
          <a:stretch/>
        </p:blipFill>
        <p:spPr>
          <a:xfrm>
            <a:off x="1509840" y="2214720"/>
            <a:ext cx="6124320" cy="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83e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Espace réservé pour une image  2" descr="01_RAY2_A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67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sldNum" idx="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4B3A3BE-9842-4D17-99E2-2350DF3BE8CA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</a:t>
            </a:fld>
            <a:endParaRPr b="0" lang="en-GB" sz="5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9" name="ZoneTexte 11"/>
          <p:cNvSpPr/>
          <p:nvPr/>
        </p:nvSpPr>
        <p:spPr>
          <a:xfrm>
            <a:off x="765720" y="471960"/>
            <a:ext cx="763560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35" strike="noStrike">
                <a:solidFill>
                  <a:srgbClr val="ffffff"/>
                </a:solidFill>
                <a:latin typeface="Ubisoft Sans"/>
                <a:ea typeface="Open Sans"/>
              </a:rPr>
              <a:t>PREGLED</a:t>
            </a:r>
            <a:endParaRPr b="0" lang="en-GB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TextBox 8"/>
          <p:cNvSpPr/>
          <p:nvPr/>
        </p:nvSpPr>
        <p:spPr>
          <a:xfrm>
            <a:off x="1128600" y="1374840"/>
            <a:ext cx="6886080" cy="29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1</a:t>
            </a:r>
            <a:br>
              <a:rPr sz="2000"/>
            </a:br>
            <a:r>
              <a:rPr b="1" lang="fr-FR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OPIS PROBLEMA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2</a:t>
            </a:r>
            <a:endParaRPr b="0" lang="en-GB" sz="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UOP</a:t>
            </a:r>
            <a:r>
              <a:rPr b="1" lang="sr-Latn-RS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ŠTENJE REKURZIJE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3</a:t>
            </a:r>
            <a:endParaRPr b="0" lang="en-GB" sz="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r-Latn-RS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REKURZIVNE SHEME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</a:t>
            </a:r>
            <a:r>
              <a:rPr b="1" lang="sr-Latn-RS" sz="800" spc="-1" strike="noStrike">
                <a:solidFill>
                  <a:srgbClr val="ffffff"/>
                </a:solidFill>
                <a:latin typeface="Ubisoft Sans"/>
                <a:ea typeface="Roboto"/>
              </a:rPr>
              <a:t>4</a:t>
            </a:r>
            <a:endParaRPr b="0" lang="en-GB" sz="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r-Latn-RS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ZAKLJUČAK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47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48" name="PlaceHolder 2"/>
          <p:cNvSpPr>
            <a:spLocks noGrp="1"/>
          </p:cNvSpPr>
          <p:nvPr>
            <p:ph type="sldNum" idx="23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1F3D63D-B5EC-4841-964C-940210C599CB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Box 3"/>
          <p:cNvSpPr/>
          <p:nvPr/>
        </p:nvSpPr>
        <p:spPr>
          <a:xfrm>
            <a:off x="805320" y="2311200"/>
            <a:ext cx="7533000" cy="2220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step(head, </a:t>
            </a:r>
            <a:r>
              <a:rPr b="1" lang="sr-Latn-RS" sz="1400" spc="-1" strike="noStrike">
                <a:solidFill>
                  <a:srgbClr val="c00000"/>
                </a:solidFill>
                <a:latin typeface="Fira Code"/>
                <a:ea typeface="Roboto"/>
              </a:rPr>
              <a:t>recurse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step, base))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51" name="PlaceHolder 1"/>
          <p:cNvSpPr>
            <a:spLocks noGrp="1"/>
          </p:cNvSpPr>
          <p:nvPr>
            <p:ph type="sldNum" idx="24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18907C5-53A9-4088-9E38-F461F062C02A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20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2" name="Graphic 3" descr=""/>
          <p:cNvPicPr/>
          <p:nvPr/>
        </p:nvPicPr>
        <p:blipFill>
          <a:blip r:embed="rId2"/>
          <a:stretch/>
        </p:blipFill>
        <p:spPr>
          <a:xfrm>
            <a:off x="1795320" y="2214720"/>
            <a:ext cx="5552640" cy="71388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2"/>
          <p:cNvSpPr>
            <a:spLocks noGrp="1"/>
          </p:cNvSpPr>
          <p:nvPr>
            <p:ph type="title"/>
          </p:nvPr>
        </p:nvSpPr>
        <p:spPr>
          <a:xfrm>
            <a:off x="5962680" y="40366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MOŽE LI DALJE?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55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56" name="PlaceHolder 2"/>
          <p:cNvSpPr>
            <a:spLocks noGrp="1"/>
          </p:cNvSpPr>
          <p:nvPr>
            <p:ph type="sldNum" idx="2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68F402E-B4D3-4C90-991F-DD6D2E576CAE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TextBox 3"/>
          <p:cNvSpPr/>
          <p:nvPr/>
        </p:nvSpPr>
        <p:spPr>
          <a:xfrm>
            <a:off x="805320" y="1731600"/>
            <a:ext cx="7533000" cy="3286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step(head,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59" name="PlaceHolder 1"/>
          <p:cNvSpPr>
            <a:spLocks noGrp="1"/>
          </p:cNvSpPr>
          <p:nvPr>
            <p:ph type="sldNum" idx="2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46E299D-56DB-4870-A42D-A9A6BE796B2C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22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title"/>
          </p:nvPr>
        </p:nvSpPr>
        <p:spPr>
          <a:xfrm>
            <a:off x="5962680" y="40366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MOŽE LI DALJE?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61" name="Graphic 2" descr=""/>
          <p:cNvPicPr/>
          <p:nvPr/>
        </p:nvPicPr>
        <p:blipFill>
          <a:blip r:embed="rId2"/>
          <a:stretch/>
        </p:blipFill>
        <p:spPr>
          <a:xfrm>
            <a:off x="1905120" y="2214720"/>
            <a:ext cx="5333760" cy="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63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64" name="PlaceHolder 2"/>
          <p:cNvSpPr>
            <a:spLocks noGrp="1"/>
          </p:cNvSpPr>
          <p:nvPr>
            <p:ph type="sldNum" idx="2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200DA5E-C677-4728-94C0-8C1FC1C42E89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TextBox 3"/>
          <p:cNvSpPr/>
          <p:nvPr/>
        </p:nvSpPr>
        <p:spPr>
          <a:xfrm>
            <a:off x="805320" y="1731600"/>
            <a:ext cx="7533000" cy="3286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values: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step(head,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(values)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67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68" name="PlaceHolder 2"/>
          <p:cNvSpPr>
            <a:spLocks noGrp="1"/>
          </p:cNvSpPr>
          <p:nvPr>
            <p:ph type="sldNum" idx="28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549890F-7445-4F65-A7D3-C4545C389911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TextBox 3"/>
          <p:cNvSpPr/>
          <p:nvPr/>
        </p:nvSpPr>
        <p:spPr>
          <a:xfrm>
            <a:off x="805320" y="1731600"/>
            <a:ext cx="7533000" cy="3499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step(head,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// recurse(step, base)(ints)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7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72" name="PlaceHolder 2"/>
          <p:cNvSpPr>
            <a:spLocks noGrp="1"/>
          </p:cNvSpPr>
          <p:nvPr>
            <p:ph type="sldNum" idx="2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42899ED-DC6D-4E0D-9F5F-E1A596C12E24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Box 2"/>
          <p:cNvSpPr/>
          <p:nvPr/>
        </p:nvSpPr>
        <p:spPr>
          <a:xfrm>
            <a:off x="1139400" y="3054240"/>
            <a:ext cx="686448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recurse(_ +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“::”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+ _,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)(values)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Box 4"/>
          <p:cNvSpPr/>
          <p:nvPr/>
        </p:nvSpPr>
        <p:spPr>
          <a:xfrm>
            <a:off x="1139400" y="2742840"/>
            <a:ext cx="686448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 recurse(_ * _,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1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)(values)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76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77" name="PlaceHolder 2"/>
          <p:cNvSpPr>
            <a:spLocks noGrp="1"/>
          </p:cNvSpPr>
          <p:nvPr>
            <p:ph type="sldNum" idx="3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49D0389-072B-4081-9C59-0A015E6499A9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27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TextBox 2"/>
          <p:cNvSpPr/>
          <p:nvPr/>
        </p:nvSpPr>
        <p:spPr>
          <a:xfrm>
            <a:off x="1139400" y="3054240"/>
            <a:ext cx="686448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 recurse(_ +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“::”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+ _,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(values)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Box 4"/>
          <p:cNvSpPr/>
          <p:nvPr/>
        </p:nvSpPr>
        <p:spPr>
          <a:xfrm>
            <a:off x="1139400" y="2742840"/>
            <a:ext cx="686448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 recurse(_ * _,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1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(values)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UOPŠTENJE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8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82" name="PlaceHolder 2"/>
          <p:cNvSpPr>
            <a:spLocks noGrp="1"/>
          </p:cNvSpPr>
          <p:nvPr>
            <p:ph type="sldNum" idx="3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D536B6C-2CD8-4BEB-9731-D982CDED9D21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TextBox 2"/>
          <p:cNvSpPr/>
          <p:nvPr/>
        </p:nvSpPr>
        <p:spPr>
          <a:xfrm>
            <a:off x="1139400" y="3054240"/>
            <a:ext cx="686448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 =&gt; String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 recurse(_ +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“::”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+ _,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“nil”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Box 4"/>
          <p:cNvSpPr/>
          <p:nvPr/>
        </p:nvSpPr>
        <p:spPr>
          <a:xfrm>
            <a:off x="1139400" y="2742840"/>
            <a:ext cx="686448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 =&gt; Int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 recurse(_ * _,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1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58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STRUKTURALNA REKURZIJA</a:t>
            </a:r>
            <a:br>
              <a:rPr sz="2800"/>
            </a:b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SE UOP</a:t>
            </a: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ŠTI TAKO ŠTO</a:t>
            </a:r>
            <a:br>
              <a:rPr sz="2800"/>
            </a:br>
            <a:br>
              <a:rPr sz="4500"/>
            </a:b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parametrizujemo </a:t>
            </a:r>
            <a:r>
              <a:rPr b="1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bazni slučaj</a:t>
            </a:r>
            <a:br>
              <a:rPr sz="1600"/>
            </a:br>
            <a:br>
              <a:rPr sz="1600"/>
            </a:b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parametrizujemo </a:t>
            </a:r>
            <a:r>
              <a:rPr b="1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korak rekurzije</a:t>
            </a:r>
            <a:br>
              <a:rPr sz="1600"/>
            </a:br>
            <a:br>
              <a:rPr sz="1600"/>
            </a:b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poznajemo </a:t>
            </a:r>
            <a:r>
              <a:rPr b="1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strukturu tipa</a:t>
            </a:r>
            <a:endParaRPr b="0" lang="en-GB" sz="16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86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87" name="PlaceHolder 2"/>
          <p:cNvSpPr>
            <a:spLocks noGrp="1"/>
          </p:cNvSpPr>
          <p:nvPr>
            <p:ph type="sldNum" idx="3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6895837-DE7C-454D-8B14-D53867DF2D12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28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83e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Espace réservé pour une image  2" descr="01_RAY2_A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172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sldNum" idx="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8BBFC5A-A28E-4D8B-A834-00DC7BB345ED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1</a:t>
            </a:fld>
            <a:endParaRPr b="0" lang="en-GB" sz="5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4" name="ZoneTexte 11"/>
          <p:cNvSpPr/>
          <p:nvPr/>
        </p:nvSpPr>
        <p:spPr>
          <a:xfrm>
            <a:off x="765720" y="471960"/>
            <a:ext cx="763560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35" strike="noStrike">
                <a:solidFill>
                  <a:srgbClr val="ffffff"/>
                </a:solidFill>
                <a:latin typeface="Ubisoft Sans"/>
                <a:ea typeface="Open Sans"/>
              </a:rPr>
              <a:t>PREGLED</a:t>
            </a:r>
            <a:r>
              <a:rPr b="1" lang="sr-Latn-RS" sz="3600" spc="35" strike="noStrike">
                <a:solidFill>
                  <a:srgbClr val="ffffff"/>
                </a:solidFill>
                <a:latin typeface="Ubisoft Sans"/>
                <a:ea typeface="Open Sans"/>
              </a:rPr>
              <a:t> (ALI ISTINA)</a:t>
            </a:r>
            <a:endParaRPr b="0" lang="en-GB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TextBox 8"/>
          <p:cNvSpPr/>
          <p:nvPr/>
        </p:nvSpPr>
        <p:spPr>
          <a:xfrm>
            <a:off x="1128600" y="1374840"/>
            <a:ext cx="6886080" cy="29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1</a:t>
            </a:r>
            <a:br>
              <a:rPr sz="2000"/>
            </a:br>
            <a:r>
              <a:rPr b="1" lang="sr-Latn-RS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REKURZIJA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2</a:t>
            </a:r>
            <a:endParaRPr b="0" lang="en-GB" sz="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UOP</a:t>
            </a:r>
            <a:r>
              <a:rPr b="1" lang="sr-Latn-RS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ŠTENJE(REKURZIJA)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3</a:t>
            </a:r>
            <a:endParaRPr b="0" lang="en-GB" sz="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r-Latn-RS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UOPŠTENJE(UOPŠTENJE(REKURZIJA))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800" spc="-1" strike="noStrike">
                <a:solidFill>
                  <a:srgbClr val="ffffff"/>
                </a:solidFill>
                <a:latin typeface="Ubisoft Sans"/>
                <a:ea typeface="Roboto"/>
              </a:rPr>
              <a:t>DEO </a:t>
            </a:r>
            <a:r>
              <a:rPr b="1" lang="sr-Latn-RS" sz="800" spc="-1" strike="noStrike">
                <a:solidFill>
                  <a:srgbClr val="ffffff"/>
                </a:solidFill>
                <a:latin typeface="Ubisoft Sans"/>
                <a:ea typeface="Roboto"/>
              </a:rPr>
              <a:t>4</a:t>
            </a:r>
            <a:endParaRPr b="0" lang="en-GB" sz="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r-Latn-RS" sz="2000" spc="-1" strike="noStrike">
                <a:solidFill>
                  <a:srgbClr val="ffffff"/>
                </a:solidFill>
                <a:latin typeface="Ubisoft Sans"/>
                <a:ea typeface="Open Sans"/>
              </a:rPr>
              <a:t>UOPŠTENJE(UOPŠTENJE(UOPŠTENJE(REKURZIJA)))</a:t>
            </a: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GB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 3" descr="JD2018_BACKGROUND_BUBBLE_POP_1.png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81440" y="3735360"/>
            <a:ext cx="8724960" cy="167832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4500" spc="-1" strike="noStrike" cap="all">
                <a:solidFill>
                  <a:schemeClr val="accent1">
                    <a:lumMod val="50000"/>
                  </a:schemeClr>
                </a:solidFill>
                <a:latin typeface="Ubisoft Sans"/>
                <a:ea typeface="Open Sans"/>
              </a:rPr>
              <a:t>REKURZIVNE SHEME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90" name="Ubisoft+Horizontal+Logo+WHITE.png" descr="Ubisoft+Horizontal+Logo+WHITE.png"/>
          <p:cNvPicPr/>
          <p:nvPr/>
        </p:nvPicPr>
        <p:blipFill>
          <a:blip r:embed="rId3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91" name="PlaceHolder 2"/>
          <p:cNvSpPr>
            <a:spLocks noGrp="1"/>
          </p:cNvSpPr>
          <p:nvPr>
            <p:ph type="sldNum" idx="33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E2DD28A-0CF3-4AAD-912A-2FBB1B76531F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28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sldNum" idx="34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B7A70CE-A43E-4420-899A-7F9C9E6CC0C7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28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title"/>
          </p:nvPr>
        </p:nvSpPr>
        <p:spPr>
          <a:xfrm>
            <a:off x="3076560" y="76896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strukture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95" name="USE COLOR FOR VARIETY"/>
          <p:cNvSpPr/>
          <p:nvPr/>
        </p:nvSpPr>
        <p:spPr>
          <a:xfrm>
            <a:off x="3076560" y="207108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operacije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USE COLOR FOR VARIETY"/>
          <p:cNvSpPr/>
          <p:nvPr/>
        </p:nvSpPr>
        <p:spPr>
          <a:xfrm>
            <a:off x="3076560" y="337356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IZBACIVANJE POSREDNIKA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298" name="PlaceHolder 1"/>
          <p:cNvSpPr>
            <a:spLocks noGrp="1"/>
          </p:cNvSpPr>
          <p:nvPr>
            <p:ph type="sldNum" idx="3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43A9118-D293-43C3-A9FE-571F83D65F80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31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title"/>
          </p:nvPr>
        </p:nvSpPr>
        <p:spPr>
          <a:xfrm>
            <a:off x="3076560" y="76896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strukture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0" name="USE COLOR FOR VARIETY"/>
          <p:cNvSpPr/>
          <p:nvPr/>
        </p:nvSpPr>
        <p:spPr>
          <a:xfrm>
            <a:off x="3076560" y="207108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operacije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USE COLOR FOR VARIETY"/>
          <p:cNvSpPr/>
          <p:nvPr/>
        </p:nvSpPr>
        <p:spPr>
          <a:xfrm>
            <a:off x="3076560" y="337356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IZBACIVANJE POSREDNIKA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USE COLOR FOR VARIETY"/>
          <p:cNvSpPr/>
          <p:nvPr/>
        </p:nvSpPr>
        <p:spPr>
          <a:xfrm>
            <a:off x="871200" y="133704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Kako da radimo stvari nad najopštijom mogućom strukturom?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USE COLOR FOR VARIETY"/>
          <p:cNvSpPr/>
          <p:nvPr/>
        </p:nvSpPr>
        <p:spPr>
          <a:xfrm>
            <a:off x="5203440" y="270684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KAKO DA TU ISTU NAJOPŠTIJU STRUKTURU PRETVORIMO SVOJOM OPERACIJOM?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USE COLOR FOR VARIETY"/>
          <p:cNvSpPr/>
          <p:nvPr/>
        </p:nvSpPr>
        <p:spPr>
          <a:xfrm>
            <a:off x="1117080" y="395136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KAKO DA UČINIMO SVE TO ELEGANTNIM?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strukture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06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07" name="PlaceHolder 2"/>
          <p:cNvSpPr>
            <a:spLocks noGrp="1"/>
          </p:cNvSpPr>
          <p:nvPr>
            <p:ph type="sldNum" idx="3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6D7AA56-6993-4029-B4AF-9E39D73AA264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33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TextBox 3"/>
          <p:cNvSpPr/>
          <p:nvPr/>
        </p:nvSpPr>
        <p:spPr>
          <a:xfrm>
            <a:off x="805320" y="1731600"/>
            <a:ext cx="7533000" cy="3286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(head, tail)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step(head,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USE COLOR FOR VARIETY"/>
          <p:cNvSpPr/>
          <p:nvPr/>
        </p:nvSpPr>
        <p:spPr>
          <a:xfrm>
            <a:off x="6018120" y="244368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Treba nam </a:t>
            </a:r>
            <a:br>
              <a:rPr sz="1800"/>
            </a:br>
            <a:r>
              <a:rPr b="1" lang="sr-Latn-RS" sz="1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nešto opštije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strukture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1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12" name="PlaceHolder 2"/>
          <p:cNvSpPr>
            <a:spLocks noGrp="1"/>
          </p:cNvSpPr>
          <p:nvPr>
            <p:ph type="sldNum" idx="3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963BC27-C438-480D-AD27-92AAC9A9C171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34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Box 3"/>
          <p:cNvSpPr/>
          <p:nvPr/>
        </p:nvSpPr>
        <p:spPr>
          <a:xfrm>
            <a:off x="805320" y="1731600"/>
            <a:ext cx="7533000" cy="3499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 List =&gt; Option[(Int, A)]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project(state)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step(head,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15" name="PlaceHolder 1"/>
          <p:cNvSpPr>
            <a:spLocks noGrp="1"/>
          </p:cNvSpPr>
          <p:nvPr>
            <p:ph type="sldNum" idx="38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F807488-F1B2-4FA3-9D06-F77798920D1C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34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title"/>
          </p:nvPr>
        </p:nvSpPr>
        <p:spPr>
          <a:xfrm>
            <a:off x="1148040" y="18424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strukture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17" name="Graphic 2" descr=""/>
          <p:cNvPicPr/>
          <p:nvPr/>
        </p:nvPicPr>
        <p:blipFill>
          <a:blip r:embed="rId2"/>
          <a:stretch/>
        </p:blipFill>
        <p:spPr>
          <a:xfrm>
            <a:off x="3143160" y="1196280"/>
            <a:ext cx="5333760" cy="713880"/>
          </a:xfrm>
          <a:prstGeom prst="rect">
            <a:avLst/>
          </a:prstGeom>
          <a:ln w="0">
            <a:noFill/>
          </a:ln>
        </p:spPr>
      </p:pic>
      <p:pic>
        <p:nvPicPr>
          <p:cNvPr id="318" name="Graphic 3" descr=""/>
          <p:cNvPicPr/>
          <p:nvPr/>
        </p:nvPicPr>
        <p:blipFill>
          <a:blip r:embed="rId3"/>
          <a:stretch/>
        </p:blipFill>
        <p:spPr>
          <a:xfrm>
            <a:off x="666720" y="2616480"/>
            <a:ext cx="7810200" cy="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operacije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20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21" name="PlaceHolder 2"/>
          <p:cNvSpPr>
            <a:spLocks noGrp="1"/>
          </p:cNvSpPr>
          <p:nvPr>
            <p:ph type="sldNum" idx="3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86A5180-B619-4224-A5AE-D2BED19332AC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36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TextBox 3"/>
          <p:cNvSpPr/>
          <p:nvPr/>
        </p:nvSpPr>
        <p:spPr>
          <a:xfrm>
            <a:off x="805320" y="1731600"/>
            <a:ext cx="7533000" cy="3499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base: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Option[(Int, A)]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project(state)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step(head,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operacije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2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25" name="PlaceHolder 2"/>
          <p:cNvSpPr>
            <a:spLocks noGrp="1"/>
          </p:cNvSpPr>
          <p:nvPr>
            <p:ph type="sldNum" idx="4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7F880A4-F8E2-446E-8E4F-95088B93A2BC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37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TextBox 3"/>
          <p:cNvSpPr/>
          <p:nvPr/>
        </p:nvSpPr>
        <p:spPr>
          <a:xfrm>
            <a:off x="805320" y="1731600"/>
            <a:ext cx="7533000" cy="3499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step</a:t>
            </a:r>
            <a:r>
              <a:rPr b="0" lang="sr-Latn-R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: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(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Int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, A)</a:t>
            </a:r>
            <a:r>
              <a:rPr b="1" lang="sr-Latn-R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=&gt; A,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base: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Option[(Int, A)]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project(state)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step(head, </a:t>
            </a:r>
            <a:r>
              <a:rPr b="1" lang="en-US" sz="1400" spc="-1" strike="noStrike">
                <a:solidFill>
                  <a:srgbClr val="c00000"/>
                </a:solidFill>
                <a:highlight>
                  <a:srgbClr val="ffff00"/>
                </a:highlight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highlight>
                  <a:srgbClr val="ffff00"/>
                </a:highlight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USE COLOR FOR VARIETY"/>
          <p:cNvSpPr/>
          <p:nvPr/>
        </p:nvSpPr>
        <p:spPr>
          <a:xfrm>
            <a:off x="5106240" y="285264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Some...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USE COLOR FOR VARIETY"/>
          <p:cNvSpPr/>
          <p:nvPr/>
        </p:nvSpPr>
        <p:spPr>
          <a:xfrm>
            <a:off x="2332440" y="366156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NONE...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operacije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30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31" name="PlaceHolder 2"/>
          <p:cNvSpPr>
            <a:spLocks noGrp="1"/>
          </p:cNvSpPr>
          <p:nvPr>
            <p:ph type="sldNum" idx="4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4830A79-E608-4BB6-A90F-24D3D7975BEC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38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TextBox 2"/>
          <p:cNvSpPr/>
          <p:nvPr/>
        </p:nvSpPr>
        <p:spPr>
          <a:xfrm>
            <a:off x="1108440" y="2110320"/>
            <a:ext cx="6926760" cy="2433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op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Option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[(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,</a:t>
            </a:r>
            <a:r>
              <a:rPr b="0" lang="sr-Latn-R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)]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tailResult)) =&gt; head * tailResult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1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op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ToStr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Option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[(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String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)]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String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tailResult)) =&gt; head + </a:t>
            </a:r>
            <a:r>
              <a:rPr b="0" lang="en-US" sz="1400" spc="-1" strike="noStrike">
                <a:solidFill>
                  <a:srgbClr val="dd1144"/>
                </a:solidFill>
                <a:latin typeface="Fira Code"/>
                <a:ea typeface="Roboto"/>
              </a:rPr>
              <a:t>" :: "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+ tailResult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dd1144"/>
                </a:solidFill>
                <a:latin typeface="Fira Code"/>
                <a:ea typeface="Roboto"/>
              </a:rPr>
              <a:t>"nil"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operacije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3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35" name="PlaceHolder 2"/>
          <p:cNvSpPr>
            <a:spLocks noGrp="1"/>
          </p:cNvSpPr>
          <p:nvPr>
            <p:ph type="sldNum" idx="4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919C259-2504-4A61-8857-11FF330A3AD4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39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Box 3"/>
          <p:cNvSpPr/>
          <p:nvPr/>
        </p:nvSpPr>
        <p:spPr>
          <a:xfrm>
            <a:off x="805320" y="1731600"/>
            <a:ext cx="7533000" cy="3286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Option[(Int, A)]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 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Option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[(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)] =&gt;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,</a:t>
            </a:r>
            <a:br>
              <a:rPr sz="1400"/>
            </a:b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project(state)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op(Some((head, </a:t>
            </a:r>
            <a:r>
              <a:rPr b="1" lang="en-US" sz="1400" spc="-1" strike="noStrike">
                <a:solidFill>
                  <a:srgbClr val="c00000"/>
                </a:solidFill>
                <a:highlight>
                  <a:srgbClr val="00ff00"/>
                </a:highlight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))))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0000"/>
                </a:solidFill>
                <a:highlight>
                  <a:srgbClr val="ff0000"/>
                </a:highlight>
                <a:latin typeface="Fira Code"/>
                <a:ea typeface="Roboto"/>
              </a:rPr>
              <a:t>base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Espace réservé pour une image  3" descr="01_RAY2_B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SVAKI PROBLEM SE MOŽE REŠITI</a:t>
            </a:r>
            <a:br>
              <a:rPr sz="2800"/>
            </a:b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DODAVANJEM JOŠ JEDNOG </a:t>
            </a:r>
            <a:br>
              <a:rPr sz="2800"/>
            </a:b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NIVOA APSTRAKCIJE.</a:t>
            </a:r>
            <a:endParaRPr b="0" lang="en-GB" sz="28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78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79" name="PlaceHolder 2"/>
          <p:cNvSpPr>
            <a:spLocks noGrp="1"/>
          </p:cNvSpPr>
          <p:nvPr>
            <p:ph type="sldNum" idx="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5BD7291-9F36-40C0-9347-85045E5BA8E7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operacije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3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39" name="PlaceHolder 2"/>
          <p:cNvSpPr>
            <a:spLocks noGrp="1"/>
          </p:cNvSpPr>
          <p:nvPr>
            <p:ph type="sldNum" idx="43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1B263E2-002D-48A4-A0F9-B8C7E1B9B769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Box 3"/>
          <p:cNvSpPr/>
          <p:nvPr/>
        </p:nvSpPr>
        <p:spPr>
          <a:xfrm>
            <a:off x="805320" y="1731600"/>
            <a:ext cx="7533000" cy="3286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Option[(Int, A)]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 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Option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[(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)] =&gt;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project(state)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op(Some((head, </a:t>
            </a:r>
            <a:r>
              <a:rPr b="1" lang="en-US" sz="1400" spc="-1" strike="noStrike">
                <a:solidFill>
                  <a:srgbClr val="c00000"/>
                </a:solidFill>
                <a:highlight>
                  <a:srgbClr val="00ff00"/>
                </a:highlight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))))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op(None)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Box 2"/>
          <p:cNvSpPr/>
          <p:nvPr/>
        </p:nvSpPr>
        <p:spPr>
          <a:xfrm>
            <a:off x="2116080" y="3713040"/>
            <a:ext cx="457164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// pre: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"nil"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43" name="PlaceHolder 1"/>
          <p:cNvSpPr>
            <a:spLocks noGrp="1"/>
          </p:cNvSpPr>
          <p:nvPr>
            <p:ph type="sldNum" idx="44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5138824-E50C-498D-B3F9-CE6408B26ED9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40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title"/>
          </p:nvPr>
        </p:nvSpPr>
        <p:spPr>
          <a:xfrm>
            <a:off x="1148040" y="103212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strukture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45" name="Graphic 2" descr=""/>
          <p:cNvPicPr/>
          <p:nvPr/>
        </p:nvPicPr>
        <p:blipFill>
          <a:blip r:embed="rId2"/>
          <a:stretch/>
        </p:blipFill>
        <p:spPr>
          <a:xfrm>
            <a:off x="3143160" y="385920"/>
            <a:ext cx="5333760" cy="713880"/>
          </a:xfrm>
          <a:prstGeom prst="rect">
            <a:avLst/>
          </a:prstGeom>
          <a:ln w="0">
            <a:noFill/>
          </a:ln>
        </p:spPr>
      </p:pic>
      <p:pic>
        <p:nvPicPr>
          <p:cNvPr id="346" name="Graphic 3" descr=""/>
          <p:cNvPicPr/>
          <p:nvPr/>
        </p:nvPicPr>
        <p:blipFill>
          <a:blip r:embed="rId3"/>
          <a:stretch/>
        </p:blipFill>
        <p:spPr>
          <a:xfrm>
            <a:off x="666720" y="1806120"/>
            <a:ext cx="7810200" cy="713880"/>
          </a:xfrm>
          <a:prstGeom prst="rect">
            <a:avLst/>
          </a:prstGeom>
          <a:ln w="0">
            <a:noFill/>
          </a:ln>
        </p:spPr>
      </p:pic>
      <p:pic>
        <p:nvPicPr>
          <p:cNvPr id="347" name="Graphic 4" descr=""/>
          <p:cNvPicPr/>
          <p:nvPr/>
        </p:nvPicPr>
        <p:blipFill>
          <a:blip r:embed="rId4"/>
          <a:stretch/>
        </p:blipFill>
        <p:spPr>
          <a:xfrm>
            <a:off x="819000" y="3294360"/>
            <a:ext cx="7657920" cy="713880"/>
          </a:xfrm>
          <a:prstGeom prst="rect">
            <a:avLst/>
          </a:prstGeom>
          <a:ln w="0">
            <a:noFill/>
          </a:ln>
        </p:spPr>
      </p:pic>
      <p:sp>
        <p:nvSpPr>
          <p:cNvPr id="348" name="USE COLOR FOR VARIETY"/>
          <p:cNvSpPr/>
          <p:nvPr/>
        </p:nvSpPr>
        <p:spPr>
          <a:xfrm>
            <a:off x="5456880" y="247428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operacije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USE COLOR FOR VARIETY"/>
          <p:cNvSpPr/>
          <p:nvPr/>
        </p:nvSpPr>
        <p:spPr>
          <a:xfrm>
            <a:off x="6014160" y="389124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ALI…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operacijE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5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52" name="PlaceHolder 2"/>
          <p:cNvSpPr>
            <a:spLocks noGrp="1"/>
          </p:cNvSpPr>
          <p:nvPr>
            <p:ph type="sldNum" idx="4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EAE280F-0462-4D67-90BD-EC79727687A9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TextBox 3"/>
          <p:cNvSpPr/>
          <p:nvPr/>
        </p:nvSpPr>
        <p:spPr>
          <a:xfrm>
            <a:off x="805320" y="1731600"/>
            <a:ext cx="7533000" cy="3499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Option[(Int, A)]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Option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[(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)]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project(state)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(Some((head,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(None)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USE COLOR FOR VARIETY"/>
          <p:cNvSpPr/>
          <p:nvPr/>
        </p:nvSpPr>
        <p:spPr>
          <a:xfrm>
            <a:off x="1308960" y="86040"/>
            <a:ext cx="321048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0f585c"/>
                </a:solidFill>
                <a:latin typeface="Ubisoft Sans"/>
                <a:ea typeface="Open Sans"/>
              </a:rPr>
              <a:t>UOP</a:t>
            </a:r>
            <a:r>
              <a:rPr b="1" lang="sr-Latn-RS" sz="3300" spc="-1" strike="noStrike" cap="all">
                <a:solidFill>
                  <a:srgbClr val="0f585c"/>
                </a:solidFill>
                <a:latin typeface="Ubisoft Sans"/>
                <a:ea typeface="Open Sans"/>
              </a:rPr>
              <a:t>ŠTENJE</a:t>
            </a:r>
            <a:endParaRPr b="0" lang="en-GB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APSTRAKCIJA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operacije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56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57" name="PlaceHolder 2"/>
          <p:cNvSpPr>
            <a:spLocks noGrp="1"/>
          </p:cNvSpPr>
          <p:nvPr>
            <p:ph type="sldNum" idx="4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019E3C4-1107-44FB-8FCA-C64D6BDC16B5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TextBox 3"/>
          <p:cNvSpPr/>
          <p:nvPr/>
        </p:nvSpPr>
        <p:spPr>
          <a:xfrm>
            <a:off x="805320" y="1731600"/>
            <a:ext cx="7533000" cy="3499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Option[(Int, A)]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Option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[(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)]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project(state)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Some((head,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None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60" name="PlaceHolder 1"/>
          <p:cNvSpPr>
            <a:spLocks noGrp="1"/>
          </p:cNvSpPr>
          <p:nvPr>
            <p:ph type="sldNum" idx="4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17E7A79-6E90-4EBC-8355-EFB030CF2AF3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43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title"/>
          </p:nvPr>
        </p:nvSpPr>
        <p:spPr>
          <a:xfrm>
            <a:off x="1148040" y="103212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strukture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62" name="Graphic 2" descr=""/>
          <p:cNvPicPr/>
          <p:nvPr/>
        </p:nvPicPr>
        <p:blipFill>
          <a:blip r:embed="rId2"/>
          <a:stretch/>
        </p:blipFill>
        <p:spPr>
          <a:xfrm>
            <a:off x="3143160" y="385920"/>
            <a:ext cx="5333760" cy="713880"/>
          </a:xfrm>
          <a:prstGeom prst="rect">
            <a:avLst/>
          </a:prstGeom>
          <a:ln w="0">
            <a:noFill/>
          </a:ln>
        </p:spPr>
      </p:pic>
      <p:pic>
        <p:nvPicPr>
          <p:cNvPr id="363" name="Graphic 3" descr=""/>
          <p:cNvPicPr/>
          <p:nvPr/>
        </p:nvPicPr>
        <p:blipFill>
          <a:blip r:embed="rId3"/>
          <a:stretch/>
        </p:blipFill>
        <p:spPr>
          <a:xfrm>
            <a:off x="666720" y="1806120"/>
            <a:ext cx="7810200" cy="713880"/>
          </a:xfrm>
          <a:prstGeom prst="rect">
            <a:avLst/>
          </a:prstGeom>
          <a:ln w="0">
            <a:noFill/>
          </a:ln>
        </p:spPr>
      </p:pic>
      <p:sp>
        <p:nvSpPr>
          <p:cNvPr id="364" name="USE COLOR FOR VARIETY"/>
          <p:cNvSpPr/>
          <p:nvPr/>
        </p:nvSpPr>
        <p:spPr>
          <a:xfrm>
            <a:off x="5456880" y="247428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Apstrakcija operacije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5" name="Graphic 7" descr=""/>
          <p:cNvPicPr/>
          <p:nvPr/>
        </p:nvPicPr>
        <p:blipFill>
          <a:blip r:embed="rId4"/>
          <a:stretch/>
        </p:blipFill>
        <p:spPr>
          <a:xfrm>
            <a:off x="-666720" y="3294360"/>
            <a:ext cx="9143640" cy="66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 2" descr="R6S__S08_Sledge_197409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87920" y="3082680"/>
            <a:ext cx="8724960" cy="95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45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VREDI LI DALJE</a:t>
            </a:r>
            <a:r>
              <a:rPr b="1" lang="en-US" sz="45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?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68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69" name="PlaceHolder 2"/>
          <p:cNvSpPr>
            <a:spLocks noGrp="1"/>
          </p:cNvSpPr>
          <p:nvPr>
            <p:ph type="sldNum" idx="48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06DDDEF-5648-4E1B-83CA-BF764339D851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71" name="PlaceHolder 1"/>
          <p:cNvSpPr>
            <a:spLocks noGrp="1"/>
          </p:cNvSpPr>
          <p:nvPr>
            <p:ph type="sldNum" idx="4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E4E0FCD-75DB-4510-9396-3667BDF3E3BA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44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2" name="Graphic 10" descr=""/>
          <p:cNvPicPr/>
          <p:nvPr/>
        </p:nvPicPr>
        <p:blipFill>
          <a:blip r:embed="rId2"/>
          <a:stretch/>
        </p:blipFill>
        <p:spPr>
          <a:xfrm>
            <a:off x="95400" y="2246760"/>
            <a:ext cx="8952840" cy="64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74" name="PlaceHolder 1"/>
          <p:cNvSpPr>
            <a:spLocks noGrp="1"/>
          </p:cNvSpPr>
          <p:nvPr>
            <p:ph type="sldNum" idx="5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7001879-CF1E-49D2-A888-0B924790470F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44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5" name="Graphic 10" descr=""/>
          <p:cNvPicPr/>
          <p:nvPr/>
        </p:nvPicPr>
        <p:blipFill>
          <a:blip r:embed="rId2"/>
          <a:stretch/>
        </p:blipFill>
        <p:spPr>
          <a:xfrm>
            <a:off x="95400" y="2246760"/>
            <a:ext cx="8952840" cy="649800"/>
          </a:xfrm>
          <a:prstGeom prst="rect">
            <a:avLst/>
          </a:prstGeom>
          <a:ln w="0">
            <a:noFill/>
          </a:ln>
        </p:spPr>
      </p:pic>
      <p:pic>
        <p:nvPicPr>
          <p:cNvPr id="376" name="Graphic 12" descr=""/>
          <p:cNvPicPr/>
          <p:nvPr/>
        </p:nvPicPr>
        <p:blipFill>
          <a:blip r:embed="rId3"/>
          <a:stretch/>
        </p:blipFill>
        <p:spPr>
          <a:xfrm>
            <a:off x="95400" y="2246760"/>
            <a:ext cx="8952840" cy="649800"/>
          </a:xfrm>
          <a:prstGeom prst="rect">
            <a:avLst/>
          </a:prstGeom>
          <a:ln w="0">
            <a:noFill/>
          </a:ln>
        </p:spPr>
      </p:pic>
      <p:sp>
        <p:nvSpPr>
          <p:cNvPr id="377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IZBACIVANJE</a:t>
            </a:r>
            <a:br>
              <a:rPr sz="2000"/>
            </a:b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79" name="PlaceHolder 1"/>
          <p:cNvSpPr>
            <a:spLocks noGrp="1"/>
          </p:cNvSpPr>
          <p:nvPr>
            <p:ph type="sldNum" idx="5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73B9B17-62A4-450A-B212-06743874556C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47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0" name="Graphic 12" descr=""/>
          <p:cNvPicPr/>
          <p:nvPr/>
        </p:nvPicPr>
        <p:blipFill>
          <a:blip r:embed="rId2"/>
          <a:stretch/>
        </p:blipFill>
        <p:spPr>
          <a:xfrm>
            <a:off x="95400" y="152280"/>
            <a:ext cx="8952840" cy="649800"/>
          </a:xfrm>
          <a:prstGeom prst="rect">
            <a:avLst/>
          </a:prstGeom>
          <a:ln w="0">
            <a:noFill/>
          </a:ln>
        </p:spPr>
      </p:pic>
      <p:sp>
        <p:nvSpPr>
          <p:cNvPr id="381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IZBACIVANJE</a:t>
            </a:r>
            <a:br>
              <a:rPr sz="2000"/>
            </a:b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82" name="TextBox 2"/>
          <p:cNvSpPr/>
          <p:nvPr/>
        </p:nvSpPr>
        <p:spPr>
          <a:xfrm>
            <a:off x="1176840" y="2031480"/>
            <a:ext cx="457164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type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 =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Option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[(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TextBox 4"/>
          <p:cNvSpPr/>
          <p:nvPr/>
        </p:nvSpPr>
        <p:spPr>
          <a:xfrm>
            <a:off x="1672920" y="2510640"/>
            <a:ext cx="5160600" cy="115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project: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 =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TextBox 6"/>
          <p:cNvSpPr/>
          <p:nvPr/>
        </p:nvSpPr>
        <p:spPr>
          <a:xfrm>
            <a:off x="1672920" y="3561840"/>
            <a:ext cx="6338160" cy="942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op: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String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String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tail)) =&gt; head + </a:t>
            </a:r>
            <a:r>
              <a:rPr b="0" lang="en-US" sz="1400" spc="-1" strike="noStrike">
                <a:solidFill>
                  <a:srgbClr val="dd1144"/>
                </a:solidFill>
                <a:latin typeface="Fira Code"/>
                <a:ea typeface="Roboto"/>
              </a:rPr>
              <a:t>" :: "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+ tail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dd1144"/>
                </a:solidFill>
                <a:latin typeface="Fira Code"/>
                <a:ea typeface="Roboto"/>
              </a:rPr>
              <a:t>"nil"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USE COLOR FOR VARIETY"/>
          <p:cNvSpPr/>
          <p:nvPr/>
        </p:nvSpPr>
        <p:spPr>
          <a:xfrm>
            <a:off x="574920" y="1727640"/>
            <a:ext cx="2196360" cy="307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UVODIMO „Zamenu“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USE COLOR FOR VARIETY"/>
          <p:cNvSpPr/>
          <p:nvPr/>
        </p:nvSpPr>
        <p:spPr>
          <a:xfrm>
            <a:off x="5925600" y="2272320"/>
            <a:ext cx="2937960" cy="307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PROJECT „podiže“ LISTU u viši oblik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USE COLOR FOR VARIETY"/>
          <p:cNvSpPr/>
          <p:nvPr/>
        </p:nvSpPr>
        <p:spPr>
          <a:xfrm>
            <a:off x="5682960" y="3251160"/>
            <a:ext cx="2937960" cy="307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OPERACIJA „SPUŠTA“ IZ VISINA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8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90" name="PlaceHolder 2"/>
          <p:cNvSpPr>
            <a:spLocks noGrp="1"/>
          </p:cNvSpPr>
          <p:nvPr>
            <p:ph type="sldNum" idx="5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F4DE896-B1E8-44D6-9031-745FE8A4DDF6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49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TextBox 3"/>
          <p:cNvSpPr/>
          <p:nvPr/>
        </p:nvSpPr>
        <p:spPr>
          <a:xfrm>
            <a:off x="805320" y="1731600"/>
            <a:ext cx="7533000" cy="3499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highlight>
                  <a:srgbClr val="00ff00"/>
                </a:highlight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project(state)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Some((head,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None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Espace réservé pour une image  3" descr="01_RAY2_B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45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OPIS PROBLEMA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82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83" name="PlaceHolder 2"/>
          <p:cNvSpPr>
            <a:spLocks noGrp="1"/>
          </p:cNvSpPr>
          <p:nvPr>
            <p:ph type="sldNum" idx="8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DC6CC73-29FC-47ED-A611-85E39CA16A67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393" name="PlaceHolder 1"/>
          <p:cNvSpPr>
            <a:spLocks noGrp="1"/>
          </p:cNvSpPr>
          <p:nvPr>
            <p:ph type="sldNum" idx="53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213B4E3-9461-43CA-A506-E48FDA25096D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49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4" name="Graphic 10" descr=""/>
          <p:cNvPicPr/>
          <p:nvPr/>
        </p:nvPicPr>
        <p:blipFill>
          <a:blip r:embed="rId2"/>
          <a:stretch/>
        </p:blipFill>
        <p:spPr>
          <a:xfrm>
            <a:off x="95400" y="2246760"/>
            <a:ext cx="8952840" cy="649800"/>
          </a:xfrm>
          <a:prstGeom prst="rect">
            <a:avLst/>
          </a:prstGeom>
          <a:ln w="0">
            <a:noFill/>
          </a:ln>
        </p:spPr>
      </p:pic>
      <p:pic>
        <p:nvPicPr>
          <p:cNvPr id="395" name="Graphic 12" descr=""/>
          <p:cNvPicPr/>
          <p:nvPr/>
        </p:nvPicPr>
        <p:blipFill>
          <a:blip r:embed="rId3"/>
          <a:stretch/>
        </p:blipFill>
        <p:spPr>
          <a:xfrm>
            <a:off x="95400" y="2246760"/>
            <a:ext cx="8952840" cy="649800"/>
          </a:xfrm>
          <a:prstGeom prst="rect">
            <a:avLst/>
          </a:prstGeom>
          <a:ln w="0">
            <a:noFill/>
          </a:ln>
        </p:spPr>
      </p:pic>
      <p:sp>
        <p:nvSpPr>
          <p:cNvPr id="396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IZBACIVANJE</a:t>
            </a:r>
            <a:br>
              <a:rPr sz="2000"/>
            </a:b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97" name="Graphic 3" descr=""/>
          <p:cNvPicPr/>
          <p:nvPr/>
        </p:nvPicPr>
        <p:blipFill>
          <a:blip r:embed="rId4"/>
          <a:stretch/>
        </p:blipFill>
        <p:spPr>
          <a:xfrm>
            <a:off x="123480" y="2928960"/>
            <a:ext cx="8924400" cy="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9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00" name="PlaceHolder 2"/>
          <p:cNvSpPr>
            <a:spLocks noGrp="1"/>
          </p:cNvSpPr>
          <p:nvPr>
            <p:ph type="sldNum" idx="54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1BA536B-8B9B-429C-971A-CEFEB09CC98B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51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1" name="TextBox 3"/>
          <p:cNvSpPr/>
          <p:nvPr/>
        </p:nvSpPr>
        <p:spPr>
          <a:xfrm>
            <a:off x="805320" y="1437120"/>
            <a:ext cx="7533000" cy="3772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op(project(state) 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Some(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)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=&gt; Some((head,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tail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=&gt; None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highlight>
                  <a:srgbClr val="ffff00"/>
                </a:highlight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]):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]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state 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match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((head, tail)) =&gt;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((head, loop(tail)))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None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None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}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03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04" name="PlaceHolder 2"/>
          <p:cNvSpPr>
            <a:spLocks noGrp="1"/>
          </p:cNvSpPr>
          <p:nvPr>
            <p:ph type="sldNum" idx="5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3F777E0-152C-4878-8FEA-C1E88759241E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52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TextBox 3"/>
          <p:cNvSpPr/>
          <p:nvPr/>
        </p:nvSpPr>
        <p:spPr>
          <a:xfrm>
            <a:off x="805320" y="1437120"/>
            <a:ext cx="7533000" cy="3772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op(project(state) 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match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 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1" lang="sr-Latn-R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0000"/>
                </a:highlight>
                <a:latin typeface="Fira Code"/>
                <a:ea typeface="Roboto"/>
              </a:rPr>
              <a:t>Some(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(head, tail)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0000"/>
                </a:highlight>
                <a:latin typeface="Fira Code"/>
                <a:ea typeface="Roboto"/>
              </a:rPr>
              <a:t>)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 =&gt; Some((head, </a:t>
            </a:r>
            <a:r>
              <a:rPr b="1" lang="en-US" sz="1100" spc="-1" strike="noStrike">
                <a:solidFill>
                  <a:srgbClr val="c00000"/>
                </a:solidFill>
                <a:highlight>
                  <a:srgbClr val="ff0000"/>
                </a:highlight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(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tail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1" lang="sr-Latn-R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0000"/>
                </a:highlight>
                <a:latin typeface="Fira Code"/>
                <a:ea typeface="Roboto"/>
              </a:rPr>
              <a:t>None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 =&gt; None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0000"/>
                </a:highlight>
                <a:latin typeface="Fira Code"/>
                <a:ea typeface="Roboto"/>
              </a:rPr>
              <a:t>})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tail))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loop(tail)))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07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08" name="PlaceHolder 2"/>
          <p:cNvSpPr>
            <a:spLocks noGrp="1"/>
          </p:cNvSpPr>
          <p:nvPr>
            <p:ph type="sldNum" idx="5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52D880A-5687-41EC-B802-6ACE48867756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53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TextBox 3"/>
          <p:cNvSpPr/>
          <p:nvPr/>
        </p:nvSpPr>
        <p:spPr>
          <a:xfrm>
            <a:off x="805320" y="1437120"/>
            <a:ext cx="7533000" cy="293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op(go(project(state)))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tail))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loop(tail)))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USE COLOR FOR VARIETY"/>
          <p:cNvSpPr/>
          <p:nvPr/>
        </p:nvSpPr>
        <p:spPr>
          <a:xfrm>
            <a:off x="5556600" y="37339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Ali…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12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13" name="PlaceHolder 2"/>
          <p:cNvSpPr>
            <a:spLocks noGrp="1"/>
          </p:cNvSpPr>
          <p:nvPr>
            <p:ph type="sldNum" idx="5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0D56001-0C18-4D90-B3CF-1EFC4D82B6D3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54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TextBox 3"/>
          <p:cNvSpPr/>
          <p:nvPr/>
        </p:nvSpPr>
        <p:spPr>
          <a:xfrm>
            <a:off x="805320" y="1437120"/>
            <a:ext cx="7533000" cy="293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highlight>
                  <a:srgbClr val="ffff00"/>
                </a:highlight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00ffff"/>
                </a:highlight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(project(state)))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highlight>
                  <a:srgbClr val="00ffff"/>
                </a:highlight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tail))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(tail)))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16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17" name="PlaceHolder 2"/>
          <p:cNvSpPr>
            <a:spLocks noGrp="1"/>
          </p:cNvSpPr>
          <p:nvPr>
            <p:ph type="sldNum" idx="58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B6647C3-CCD4-43E7-A75D-F70F93809E5E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55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TextBox 3"/>
          <p:cNvSpPr/>
          <p:nvPr/>
        </p:nvSpPr>
        <p:spPr>
          <a:xfrm>
            <a:off x="805320" y="1437120"/>
            <a:ext cx="7533000" cy="293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highlight>
                  <a:srgbClr val="00ffff"/>
                </a:highlight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op(go(project(state), 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00ffff"/>
                </a:highlight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], 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fn: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state 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tail))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((head, 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fn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(tail)))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20" name="PlaceHolder 1"/>
          <p:cNvSpPr>
            <a:spLocks noGrp="1"/>
          </p:cNvSpPr>
          <p:nvPr>
            <p:ph type="sldNum" idx="5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0387456-10FF-4875-9928-EF2981BE1714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55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koji JE Ovo POKEMON?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22" name="TextBox 6"/>
          <p:cNvSpPr/>
          <p:nvPr/>
        </p:nvSpPr>
        <p:spPr>
          <a:xfrm>
            <a:off x="1627920" y="2173680"/>
            <a:ext cx="522972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go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], fn: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24" name="PlaceHolder 1"/>
          <p:cNvSpPr>
            <a:spLocks noGrp="1"/>
          </p:cNvSpPr>
          <p:nvPr>
            <p:ph type="sldNum" idx="6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FC766A9-FAB9-4666-ACAF-722BC0590D5E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56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koji JE Ovo POKEMON?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26" name="TextBox 6"/>
          <p:cNvSpPr/>
          <p:nvPr/>
        </p:nvSpPr>
        <p:spPr>
          <a:xfrm>
            <a:off x="1627920" y="2173680"/>
            <a:ext cx="522972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go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], fn: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TextBox 2"/>
          <p:cNvSpPr/>
          <p:nvPr/>
        </p:nvSpPr>
        <p:spPr>
          <a:xfrm>
            <a:off x="2638800" y="2481480"/>
            <a:ext cx="133200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ListF</a:t>
            </a:r>
            <a:r>
              <a:rPr b="1" lang="sr-Latn-R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= 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Box 3"/>
          <p:cNvSpPr/>
          <p:nvPr/>
        </p:nvSpPr>
        <p:spPr>
          <a:xfrm>
            <a:off x="1627920" y="2789280"/>
            <a:ext cx="522972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go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], fn: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30" name="PlaceHolder 1"/>
          <p:cNvSpPr>
            <a:spLocks noGrp="1"/>
          </p:cNvSpPr>
          <p:nvPr>
            <p:ph type="sldNum" idx="6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76AC7C9-1E5C-45E1-9E66-F9332EBDC4D8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57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koji JE Ovo POKEMON?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32" name="TextBox 6"/>
          <p:cNvSpPr/>
          <p:nvPr/>
        </p:nvSpPr>
        <p:spPr>
          <a:xfrm>
            <a:off x="1627920" y="2173680"/>
            <a:ext cx="522972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go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], fn: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TextBox 2"/>
          <p:cNvSpPr/>
          <p:nvPr/>
        </p:nvSpPr>
        <p:spPr>
          <a:xfrm>
            <a:off x="2638800" y="2481480"/>
            <a:ext cx="133200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ListF</a:t>
            </a:r>
            <a:r>
              <a:rPr b="1" lang="sr-Latn-R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= 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TextBox 3"/>
          <p:cNvSpPr/>
          <p:nvPr/>
        </p:nvSpPr>
        <p:spPr>
          <a:xfrm>
            <a:off x="1627920" y="2789280"/>
            <a:ext cx="522972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go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], fn: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TextBox 4"/>
          <p:cNvSpPr/>
          <p:nvPr/>
        </p:nvSpPr>
        <p:spPr>
          <a:xfrm>
            <a:off x="2791080" y="3045600"/>
            <a:ext cx="133200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chemeClr val="accent6"/>
                </a:solidFill>
                <a:latin typeface="Fira Code"/>
                <a:ea typeface="Roboto"/>
              </a:rPr>
              <a:t>List</a:t>
            </a:r>
            <a:r>
              <a:rPr b="1" lang="sr-Latn-RS" sz="1400" spc="-1" strike="noStrike">
                <a:solidFill>
                  <a:schemeClr val="accent6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chemeClr val="accent6"/>
                </a:solidFill>
                <a:latin typeface="Fira Code"/>
                <a:ea typeface="Roboto"/>
              </a:rPr>
              <a:t>= B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TextBox 5"/>
          <p:cNvSpPr/>
          <p:nvPr/>
        </p:nvSpPr>
        <p:spPr>
          <a:xfrm>
            <a:off x="1627920" y="3301560"/>
            <a:ext cx="522972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go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(state: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chemeClr val="accent6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], fn: </a:t>
            </a:r>
            <a:r>
              <a:rPr b="1" lang="en-US" sz="1400" spc="-1" strike="noStrike">
                <a:solidFill>
                  <a:schemeClr val="accent6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38" name="PlaceHolder 1"/>
          <p:cNvSpPr>
            <a:spLocks noGrp="1"/>
          </p:cNvSpPr>
          <p:nvPr>
            <p:ph type="sldNum" idx="6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C6576B0-FB0D-4113-B8A2-C5157EF392DC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58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koji JE Ovo POKEMON?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40" name="TextBox 5"/>
          <p:cNvSpPr/>
          <p:nvPr/>
        </p:nvSpPr>
        <p:spPr>
          <a:xfrm>
            <a:off x="1627920" y="3301560"/>
            <a:ext cx="522972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go 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: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chemeClr val="accent6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 =&gt; (</a:t>
            </a:r>
            <a:r>
              <a:rPr b="1" lang="en-US" sz="1400" spc="-1" strike="noStrike">
                <a:solidFill>
                  <a:schemeClr val="accent6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) =&gt; </a:t>
            </a:r>
            <a:r>
              <a:rPr b="1" lang="en-US" sz="1400" spc="-1" strike="noStrike">
                <a:solidFill>
                  <a:schemeClr val="accent1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43000">
              <a:srgbClr val="0f585c"/>
            </a:gs>
            <a:gs pos="100000">
              <a:srgbClr val="f2faff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REKURZIVNI TIPOVI </a:t>
            </a:r>
            <a:br>
              <a:rPr sz="2800"/>
            </a:b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PODATAKA</a:t>
            </a:r>
            <a:br>
              <a:rPr sz="4500"/>
            </a:br>
            <a:br>
              <a:rPr sz="4500"/>
            </a:b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su u </a:t>
            </a:r>
            <a:r>
              <a:rPr b="1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osnovi </a:t>
            </a:r>
            <a:r>
              <a:rPr b="0" lang="sr-Latn-RS" sz="16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funkcionalnog programiranja</a:t>
            </a:r>
            <a:endParaRPr b="0" lang="en-GB" sz="16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85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86" name="PlaceHolder 2"/>
          <p:cNvSpPr>
            <a:spLocks noGrp="1"/>
          </p:cNvSpPr>
          <p:nvPr>
            <p:ph type="sldNum" idx="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7FF33C5-0E86-4ECA-9B1A-E4BB476488B9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7" name="Graphic 3" descr=""/>
          <p:cNvPicPr/>
          <p:nvPr/>
        </p:nvPicPr>
        <p:blipFill>
          <a:blip r:embed="rId2"/>
          <a:stretch/>
        </p:blipFill>
        <p:spPr>
          <a:xfrm>
            <a:off x="2633760" y="603720"/>
            <a:ext cx="3876480" cy="56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42" name="PlaceHolder 1"/>
          <p:cNvSpPr>
            <a:spLocks noGrp="1"/>
          </p:cNvSpPr>
          <p:nvPr>
            <p:ph type="sldNum" idx="63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08BFD20-B290-4043-9CE1-9DCF68B3B34F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59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FUNKTOR!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44" name="TextBox 4"/>
          <p:cNvSpPr/>
          <p:nvPr/>
        </p:nvSpPr>
        <p:spPr>
          <a:xfrm>
            <a:off x="2317680" y="794160"/>
            <a:ext cx="461844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go ~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m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ap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fa: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], f: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USE COLOR FOR VARIETY"/>
          <p:cNvSpPr/>
          <p:nvPr/>
        </p:nvSpPr>
        <p:spPr>
          <a:xfrm>
            <a:off x="2903400" y="1705680"/>
            <a:ext cx="333684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6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Funktori </a:t>
            </a:r>
            <a:r>
              <a:rPr b="1" lang="en-US" sz="16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Odr</a:t>
            </a:r>
            <a:r>
              <a:rPr b="1" lang="sr-Latn-RS" sz="16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žavaju strukturu kategorije tipova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TextBox 6"/>
          <p:cNvSpPr/>
          <p:nvPr/>
        </p:nvSpPr>
        <p:spPr>
          <a:xfrm>
            <a:off x="1388520" y="2825640"/>
            <a:ext cx="647676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new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Functor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Option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m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ap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](list: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Option[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f: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Option[B]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list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v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f(v)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TextBox 7"/>
          <p:cNvSpPr/>
          <p:nvPr/>
        </p:nvSpPr>
        <p:spPr>
          <a:xfrm>
            <a:off x="4016520" y="4272120"/>
            <a:ext cx="457164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Some(5).map(_ * 2) = Some(10)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49" name="PlaceHolder 1"/>
          <p:cNvSpPr>
            <a:spLocks noGrp="1"/>
          </p:cNvSpPr>
          <p:nvPr>
            <p:ph type="sldNum" idx="64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0FF65CE-13A9-4547-B5EA-53EA4F9C607B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60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FUNKTOR!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51" name="TextBox 4"/>
          <p:cNvSpPr/>
          <p:nvPr/>
        </p:nvSpPr>
        <p:spPr>
          <a:xfrm>
            <a:off x="2317680" y="794160"/>
            <a:ext cx="461844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go ~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m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ap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fa: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], f: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USE COLOR FOR VARIETY"/>
          <p:cNvSpPr/>
          <p:nvPr/>
        </p:nvSpPr>
        <p:spPr>
          <a:xfrm>
            <a:off x="2903400" y="1705680"/>
            <a:ext cx="333684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6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Funktori </a:t>
            </a:r>
            <a:r>
              <a:rPr b="1" lang="en-US" sz="16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Odr</a:t>
            </a:r>
            <a:r>
              <a:rPr b="1" lang="sr-Latn-RS" sz="16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žavaju strukturu kategorije tipova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TextBox 6"/>
          <p:cNvSpPr/>
          <p:nvPr/>
        </p:nvSpPr>
        <p:spPr>
          <a:xfrm>
            <a:off x="1388520" y="2825640"/>
            <a:ext cx="647676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new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Functor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List[A]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m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ap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](list: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List[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f: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List[B]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list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head, tail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f(v)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, map(tail, f)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TextBox 5"/>
          <p:cNvSpPr/>
          <p:nvPr/>
        </p:nvSpPr>
        <p:spPr>
          <a:xfrm>
            <a:off x="3781440" y="4056840"/>
            <a:ext cx="4571640" cy="72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[1,2,3].map(_ * 2)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-US" sz="1400" spc="-1" strike="noStrike">
                <a:solidFill>
                  <a:srgbClr val="5e5e5e"/>
                </a:solidFill>
                <a:latin typeface="Fira Code"/>
                <a:ea typeface="Roboto"/>
              </a:rPr>
              <a:t>= Cons(2, Cons(4, Cons(6, Nil)))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 [2,4,6]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56" name="PlaceHolder 1"/>
          <p:cNvSpPr>
            <a:spLocks noGrp="1"/>
          </p:cNvSpPr>
          <p:nvPr>
            <p:ph type="sldNum" idx="6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A0202AF-0F77-4837-958C-BBE8EC985333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61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title"/>
          </p:nvPr>
        </p:nvSpPr>
        <p:spPr>
          <a:xfrm>
            <a:off x="3076560" y="935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FUNKTOR!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58" name="TextBox 4"/>
          <p:cNvSpPr/>
          <p:nvPr/>
        </p:nvSpPr>
        <p:spPr>
          <a:xfrm>
            <a:off x="2317680" y="794160"/>
            <a:ext cx="461844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go ~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m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ap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fa: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], f: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TextBox 3"/>
          <p:cNvSpPr/>
          <p:nvPr/>
        </p:nvSpPr>
        <p:spPr>
          <a:xfrm>
            <a:off x="1333440" y="1937520"/>
            <a:ext cx="6476760" cy="2007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new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Functor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990000"/>
                </a:solidFill>
                <a:latin typeface="Fira Code"/>
                <a:ea typeface="Roboto"/>
              </a:rPr>
              <a:t>m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ap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](list: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 f: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list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(head, tail)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(head, </a:t>
            </a:r>
            <a:r>
              <a:rPr b="1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f(tail)</a:t>
            </a:r>
            <a:r>
              <a:rPr b="0" lang="en-US" sz="14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)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6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62" name="PlaceHolder 2"/>
          <p:cNvSpPr>
            <a:spLocks noGrp="1"/>
          </p:cNvSpPr>
          <p:nvPr>
            <p:ph type="sldNum" idx="6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3EFF9B6-07A2-46F7-B8F5-294A0644C237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63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3" name="TextBox 3"/>
          <p:cNvSpPr/>
          <p:nvPr/>
        </p:nvSpPr>
        <p:spPr>
          <a:xfrm>
            <a:off x="805320" y="2051280"/>
            <a:ext cx="7533000" cy="2433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op(go(project(state),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], fn: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map(state, fn)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65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66" name="PlaceHolder 2"/>
          <p:cNvSpPr>
            <a:spLocks noGrp="1"/>
          </p:cNvSpPr>
          <p:nvPr>
            <p:ph type="sldNum" idx="6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5EEE3AE-DDC4-4906-BDFB-726FFBE2EC9B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64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7" name="TextBox 3"/>
          <p:cNvSpPr/>
          <p:nvPr/>
        </p:nvSpPr>
        <p:spPr>
          <a:xfrm>
            <a:off x="805320" y="1437120"/>
            <a:ext cx="7533000" cy="2433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(project(state),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highlight>
                  <a:srgbClr val="ffff00"/>
                </a:highlight>
                <a:latin typeface="Fira Code"/>
                <a:ea typeface="Roboto"/>
              </a:rPr>
              <a:t>go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], fn: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 =&gt;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]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	</a:t>
            </a:r>
            <a:r>
              <a:rPr b="0" lang="sr-Latn-R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map(state, fn)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6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70" name="PlaceHolder 2"/>
          <p:cNvSpPr>
            <a:spLocks noGrp="1"/>
          </p:cNvSpPr>
          <p:nvPr>
            <p:ph type="sldNum" idx="68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FF9999A-FD2D-404C-A660-42062138070A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65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1" name="TextBox 3"/>
          <p:cNvSpPr/>
          <p:nvPr/>
        </p:nvSpPr>
        <p:spPr>
          <a:xfrm>
            <a:off x="805320" y="1437120"/>
            <a:ext cx="7533000" cy="1931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</a:t>
            </a:r>
            <a:r>
              <a:rPr b="1" lang="sr-Latn-RS" sz="11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map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(project(state),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73" name="PlaceHolder 1"/>
          <p:cNvSpPr>
            <a:spLocks noGrp="1"/>
          </p:cNvSpPr>
          <p:nvPr>
            <p:ph type="sldNum" idx="6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345C699-1979-4FB3-AD40-BE2083D0EE15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65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title"/>
          </p:nvPr>
        </p:nvSpPr>
        <p:spPr>
          <a:xfrm>
            <a:off x="3076560" y="2294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IZBACIVANJE</a:t>
            </a:r>
            <a:br>
              <a:rPr sz="2000"/>
            </a:b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75" name="Graphic 3" descr=""/>
          <p:cNvPicPr/>
          <p:nvPr/>
        </p:nvPicPr>
        <p:blipFill>
          <a:blip r:embed="rId2"/>
          <a:stretch/>
        </p:blipFill>
        <p:spPr>
          <a:xfrm>
            <a:off x="109440" y="1641960"/>
            <a:ext cx="8924400" cy="713880"/>
          </a:xfrm>
          <a:prstGeom prst="rect">
            <a:avLst/>
          </a:prstGeom>
          <a:ln w="0">
            <a:noFill/>
          </a:ln>
        </p:spPr>
      </p:pic>
      <p:pic>
        <p:nvPicPr>
          <p:cNvPr id="476" name="Graphic 4" descr=""/>
          <p:cNvPicPr/>
          <p:nvPr/>
        </p:nvPicPr>
        <p:blipFill>
          <a:blip r:embed="rId3"/>
          <a:stretch/>
        </p:blipFill>
        <p:spPr>
          <a:xfrm>
            <a:off x="1452600" y="3132720"/>
            <a:ext cx="6238440" cy="561600"/>
          </a:xfrm>
          <a:prstGeom prst="rect">
            <a:avLst/>
          </a:prstGeom>
          <a:ln w="0">
            <a:noFill/>
          </a:ln>
        </p:spPr>
      </p:pic>
      <p:sp>
        <p:nvSpPr>
          <p:cNvPr id="477" name="USE COLOR FOR VARIETY"/>
          <p:cNvSpPr/>
          <p:nvPr/>
        </p:nvSpPr>
        <p:spPr>
          <a:xfrm>
            <a:off x="6153120" y="381276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ALI...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79" name="PlaceHolder 1"/>
          <p:cNvSpPr>
            <a:spLocks noGrp="1"/>
          </p:cNvSpPr>
          <p:nvPr>
            <p:ph type="sldNum" idx="7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85F7926-AF2A-4298-97AA-9F177BAE6238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66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3076560" y="2294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OVO RADI ZA SVAKI FUNKTOR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81" name="Graphic 4" descr=""/>
          <p:cNvPicPr/>
          <p:nvPr/>
        </p:nvPicPr>
        <p:blipFill>
          <a:blip r:embed="rId2"/>
          <a:stretch/>
        </p:blipFill>
        <p:spPr>
          <a:xfrm>
            <a:off x="1452600" y="1732320"/>
            <a:ext cx="6238440" cy="561600"/>
          </a:xfrm>
          <a:prstGeom prst="rect">
            <a:avLst/>
          </a:prstGeom>
          <a:ln w="0">
            <a:noFill/>
          </a:ln>
        </p:spPr>
      </p:pic>
      <p:pic>
        <p:nvPicPr>
          <p:cNvPr id="482" name="Graphic 6" descr=""/>
          <p:cNvPicPr/>
          <p:nvPr/>
        </p:nvPicPr>
        <p:blipFill>
          <a:blip r:embed="rId3"/>
          <a:stretch/>
        </p:blipFill>
        <p:spPr>
          <a:xfrm>
            <a:off x="1700280" y="3113640"/>
            <a:ext cx="5743080" cy="56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8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85" name="PlaceHolder 2"/>
          <p:cNvSpPr>
            <a:spLocks noGrp="1"/>
          </p:cNvSpPr>
          <p:nvPr>
            <p:ph type="sldNum" idx="7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467E0C7-B1E9-406B-BA74-E8FA7138CFC0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68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" name="TextBox 3"/>
          <p:cNvSpPr/>
          <p:nvPr/>
        </p:nvSpPr>
        <p:spPr>
          <a:xfrm>
            <a:off x="805320" y="2289960"/>
            <a:ext cx="7533000" cy="1931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sr-Latn-R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F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[_] : Functor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 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List =&gt;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F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List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(project(state),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USE COLOR FOR VARIETY"/>
          <p:cNvSpPr/>
          <p:nvPr/>
        </p:nvSpPr>
        <p:spPr>
          <a:xfrm>
            <a:off x="5550480" y="271296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ALI...</a:t>
            </a: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 OVO VISE NEMA VEZE SA LISTAMA!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89" name="PlaceHolder 1"/>
          <p:cNvSpPr>
            <a:spLocks noGrp="1"/>
          </p:cNvSpPr>
          <p:nvPr>
            <p:ph type="sldNum" idx="7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3DFF4C0-CC7D-46B3-A9C8-4478775D4243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68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title"/>
          </p:nvPr>
        </p:nvSpPr>
        <p:spPr>
          <a:xfrm>
            <a:off x="3076560" y="22942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OVO RADI ZA </a:t>
            </a: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SVAKA DVA TIPA!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91" name="Graphic 6" descr=""/>
          <p:cNvPicPr/>
          <p:nvPr/>
        </p:nvPicPr>
        <p:blipFill>
          <a:blip r:embed="rId2"/>
          <a:stretch/>
        </p:blipFill>
        <p:spPr>
          <a:xfrm>
            <a:off x="1700280" y="1732320"/>
            <a:ext cx="5743080" cy="561600"/>
          </a:xfrm>
          <a:prstGeom prst="rect">
            <a:avLst/>
          </a:prstGeom>
          <a:ln w="0">
            <a:noFill/>
          </a:ln>
        </p:spPr>
      </p:pic>
      <p:pic>
        <p:nvPicPr>
          <p:cNvPr id="492" name="Graphic 3" descr=""/>
          <p:cNvPicPr/>
          <p:nvPr/>
        </p:nvPicPr>
        <p:blipFill>
          <a:blip r:embed="rId3"/>
          <a:stretch/>
        </p:blipFill>
        <p:spPr>
          <a:xfrm>
            <a:off x="1733400" y="3052800"/>
            <a:ext cx="5676480" cy="56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LIST (SCALA)</a:t>
            </a:r>
            <a:endParaRPr b="0" lang="en-GB" sz="33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8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90" name="PlaceHolder 2"/>
          <p:cNvSpPr>
            <a:spLocks noGrp="1"/>
          </p:cNvSpPr>
          <p:nvPr>
            <p:ph type="sldNum" idx="1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B04F4DB-FA52-4F2B-862B-792249B923B2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TextBox 2"/>
          <p:cNvSpPr/>
          <p:nvPr/>
        </p:nvSpPr>
        <p:spPr>
          <a:xfrm>
            <a:off x="2971800" y="1663920"/>
            <a:ext cx="320004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sealed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trait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class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tail: 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object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IZBACIVANJE</a:t>
            </a:r>
            <a:br>
              <a:rPr sz="3300"/>
            </a:br>
            <a:r>
              <a:rPr b="1" lang="en-U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POSREDNIKA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49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495" name="PlaceHolder 2"/>
          <p:cNvSpPr>
            <a:spLocks noGrp="1"/>
          </p:cNvSpPr>
          <p:nvPr>
            <p:ph type="sldNum" idx="73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903B7E2-2217-4A93-9BEB-DA1B07EEE98C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70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6" name="TextBox 3"/>
          <p:cNvSpPr/>
          <p:nvPr/>
        </p:nvSpPr>
        <p:spPr>
          <a:xfrm>
            <a:off x="2806560" y="2338560"/>
            <a:ext cx="3530880" cy="2600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100" spc="-1" strike="noStrike">
                <a:solidFill>
                  <a:srgbClr val="990000"/>
                </a:solidFill>
                <a:latin typeface="Fira Code"/>
                <a:ea typeface="Roboto"/>
              </a:rPr>
              <a:t>recurse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F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[_] : Functor, A, 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ffff00"/>
                </a:highlight>
                <a:latin typeface="Fira Code"/>
                <a:ea typeface="Roboto"/>
              </a:rPr>
              <a:t>B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B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=&gt; 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B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B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highlight>
                  <a:srgbClr val="ffff00"/>
                </a:highlight>
                <a:latin typeface="Fira Code"/>
                <a:ea typeface="Roboto"/>
              </a:rPr>
              <a:t>B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op(</a:t>
            </a: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(project(state),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TextBox 2"/>
          <p:cNvSpPr/>
          <p:nvPr/>
        </p:nvSpPr>
        <p:spPr>
          <a:xfrm>
            <a:off x="2250000" y="1796400"/>
            <a:ext cx="4643640" cy="302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B =&gt; F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]  </a:t>
            </a:r>
            <a:r>
              <a:rPr b="0" lang="en-US" sz="1400" spc="-1" strike="noStrike">
                <a:solidFill>
                  <a:srgbClr val="ffffff"/>
                </a:solidFill>
                <a:latin typeface="Wingdings"/>
                <a:ea typeface="Roboto"/>
              </a:rPr>
              <a:t>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  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] 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=&gt;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]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  </a:t>
            </a:r>
            <a:r>
              <a:rPr b="0" lang="en-US" sz="1400" spc="-1" strike="noStrike">
                <a:solidFill>
                  <a:srgbClr val="ffffff"/>
                </a:solidFill>
                <a:latin typeface="Wingdings"/>
                <a:ea typeface="Roboto"/>
              </a:rPr>
              <a:t>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  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F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] 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=&gt;</a:t>
            </a:r>
            <a:r>
              <a:rPr b="0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Fira Code"/>
                <a:ea typeface="Roboto"/>
              </a:rPr>
              <a:t>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TextBox 4"/>
          <p:cNvSpPr/>
          <p:nvPr/>
        </p:nvSpPr>
        <p:spPr>
          <a:xfrm>
            <a:off x="2426040" y="1562040"/>
            <a:ext cx="760680" cy="249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050" spc="-1" strike="noStrike">
                <a:solidFill>
                  <a:srgbClr val="ffffff"/>
                </a:solidFill>
                <a:latin typeface="Fira Code"/>
                <a:ea typeface="Fira Code"/>
              </a:rPr>
              <a:t>project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TextBox 5"/>
          <p:cNvSpPr/>
          <p:nvPr/>
        </p:nvSpPr>
        <p:spPr>
          <a:xfrm>
            <a:off x="4191480" y="1559160"/>
            <a:ext cx="760680" cy="249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050" spc="-1" strike="noStrike">
                <a:solidFill>
                  <a:srgbClr val="ffffff"/>
                </a:solidFill>
                <a:latin typeface="Fira Code"/>
                <a:ea typeface="Fira Code"/>
              </a:rPr>
              <a:t>map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TextBox 6"/>
          <p:cNvSpPr/>
          <p:nvPr/>
        </p:nvSpPr>
        <p:spPr>
          <a:xfrm>
            <a:off x="5957280" y="1559160"/>
            <a:ext cx="760680" cy="249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050" spc="-1" strike="noStrike">
                <a:solidFill>
                  <a:srgbClr val="ffffff"/>
                </a:solidFill>
                <a:latin typeface="Fira Code"/>
                <a:ea typeface="Fira Code"/>
              </a:rPr>
              <a:t>op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02" name="PlaceHolder 1"/>
          <p:cNvSpPr>
            <a:spLocks noGrp="1"/>
          </p:cNvSpPr>
          <p:nvPr>
            <p:ph type="sldNum" idx="74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8D2A699-E43E-427D-A579-D9F19A1CB23B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title"/>
          </p:nvPr>
        </p:nvSpPr>
        <p:spPr>
          <a:xfrm>
            <a:off x="3076560" y="8280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04" name="Graphic 8" descr=""/>
          <p:cNvPicPr/>
          <p:nvPr/>
        </p:nvPicPr>
        <p:blipFill>
          <a:blip r:embed="rId2"/>
          <a:stretch/>
        </p:blipFill>
        <p:spPr>
          <a:xfrm>
            <a:off x="1514160" y="792720"/>
            <a:ext cx="5990760" cy="561600"/>
          </a:xfrm>
          <a:prstGeom prst="rect">
            <a:avLst/>
          </a:prstGeom>
          <a:ln w="0">
            <a:noFill/>
          </a:ln>
        </p:spPr>
      </p:pic>
      <p:sp>
        <p:nvSpPr>
          <p:cNvPr id="505" name="TextBox 2"/>
          <p:cNvSpPr/>
          <p:nvPr/>
        </p:nvSpPr>
        <p:spPr>
          <a:xfrm>
            <a:off x="2806560" y="2338560"/>
            <a:ext cx="3855240" cy="2433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990000"/>
                </a:solidFill>
                <a:latin typeface="Fira Code"/>
                <a:ea typeface="Roboto"/>
              </a:rPr>
              <a:t>fold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F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[_] : Functor, A, B]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project: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B =&gt; 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algebra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]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B =&gt; 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algebra(</a:t>
            </a: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(project(state),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TextBox 4"/>
          <p:cNvSpPr/>
          <p:nvPr/>
        </p:nvSpPr>
        <p:spPr>
          <a:xfrm>
            <a:off x="5852160" y="1210320"/>
            <a:ext cx="868320" cy="942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ar-AE" sz="2800" spc="-1" strike="noStrike">
                <a:solidFill>
                  <a:srgbClr val="202122"/>
                </a:solidFill>
                <a:latin typeface="Arial"/>
                <a:cs typeface="Roboto"/>
              </a:rPr>
              <a:t>الجبر</a:t>
            </a:r>
            <a:r>
              <a:rPr b="0" lang="en-GB" sz="2800" spc="-1" strike="noStrike">
                <a:solidFill>
                  <a:srgbClr val="202122"/>
                </a:solidFill>
                <a:latin typeface="Arial"/>
                <a:ea typeface="Roboto"/>
              </a:rPr>
              <a:t> 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TextBox 6"/>
          <p:cNvSpPr/>
          <p:nvPr/>
        </p:nvSpPr>
        <p:spPr>
          <a:xfrm>
            <a:off x="2363400" y="1374840"/>
            <a:ext cx="4025160" cy="272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Fira Code"/>
                <a:ea typeface="Roboto"/>
              </a:rPr>
              <a:t>al-gebr</a:t>
            </a:r>
            <a:r>
              <a:rPr b="0" lang="en-US" sz="1200" spc="-1" strike="noStrike">
                <a:solidFill>
                  <a:srgbClr val="000000"/>
                </a:solidFill>
                <a:latin typeface="Fira Code"/>
                <a:ea typeface="Roboto"/>
              </a:rPr>
              <a:t>: sastavljanje razdvojenog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09" name="PlaceHolder 1"/>
          <p:cNvSpPr>
            <a:spLocks noGrp="1"/>
          </p:cNvSpPr>
          <p:nvPr>
            <p:ph type="sldNum" idx="75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B8D957C-EA02-4872-B88D-2B27117E55D9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71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title"/>
          </p:nvPr>
        </p:nvSpPr>
        <p:spPr>
          <a:xfrm>
            <a:off x="3076560" y="8280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11" name="Graphic 8" descr=""/>
          <p:cNvPicPr/>
          <p:nvPr/>
        </p:nvPicPr>
        <p:blipFill>
          <a:blip r:embed="rId2"/>
          <a:stretch/>
        </p:blipFill>
        <p:spPr>
          <a:xfrm>
            <a:off x="1514160" y="792720"/>
            <a:ext cx="5990760" cy="561600"/>
          </a:xfrm>
          <a:prstGeom prst="rect">
            <a:avLst/>
          </a:prstGeom>
          <a:ln w="0">
            <a:noFill/>
          </a:ln>
        </p:spPr>
      </p:pic>
      <p:sp>
        <p:nvSpPr>
          <p:cNvPr id="512" name="TextBox 2"/>
          <p:cNvSpPr/>
          <p:nvPr/>
        </p:nvSpPr>
        <p:spPr>
          <a:xfrm>
            <a:off x="2806560" y="2338560"/>
            <a:ext cx="3855240" cy="424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Sumiranje liste brojeva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Brojanje broja </a:t>
            </a:r>
            <a:r>
              <a:rPr b="0" lang="sr-Latn-RS" sz="1100" spc="-1" strike="noStrike">
                <a:solidFill>
                  <a:srgbClr val="5e5e5e"/>
                </a:solidFill>
                <a:latin typeface="Fira Code"/>
                <a:ea typeface="Roboto"/>
              </a:rPr>
              <a:t>čvorova u stablu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TextBox 4"/>
          <p:cNvSpPr/>
          <p:nvPr/>
        </p:nvSpPr>
        <p:spPr>
          <a:xfrm>
            <a:off x="5852160" y="1210320"/>
            <a:ext cx="868320" cy="942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ar-AE" sz="2800" spc="-1" strike="noStrike">
                <a:solidFill>
                  <a:srgbClr val="202122"/>
                </a:solidFill>
                <a:latin typeface="Arial"/>
                <a:cs typeface="Roboto"/>
              </a:rPr>
              <a:t>الجبر</a:t>
            </a:r>
            <a:r>
              <a:rPr b="0" lang="en-GB" sz="2800" spc="-1" strike="noStrike">
                <a:solidFill>
                  <a:srgbClr val="202122"/>
                </a:solidFill>
                <a:latin typeface="Arial"/>
                <a:ea typeface="Roboto"/>
              </a:rPr>
              <a:t> 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TextBox 6"/>
          <p:cNvSpPr/>
          <p:nvPr/>
        </p:nvSpPr>
        <p:spPr>
          <a:xfrm>
            <a:off x="2363400" y="1374840"/>
            <a:ext cx="4025160" cy="272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Fira Code"/>
                <a:ea typeface="Roboto"/>
              </a:rPr>
              <a:t>al-gebr</a:t>
            </a:r>
            <a:r>
              <a:rPr b="0" lang="en-US" sz="1200" spc="-1" strike="noStrike">
                <a:solidFill>
                  <a:srgbClr val="000000"/>
                </a:solidFill>
                <a:latin typeface="Fira Code"/>
                <a:ea typeface="Roboto"/>
              </a:rPr>
              <a:t>: sastavljanje razdvojenog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16" name="PlaceHolder 1"/>
          <p:cNvSpPr>
            <a:spLocks noGrp="1"/>
          </p:cNvSpPr>
          <p:nvPr>
            <p:ph type="sldNum" idx="76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86B152E-A50B-4760-82D7-4352246E718B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title"/>
          </p:nvPr>
        </p:nvSpPr>
        <p:spPr>
          <a:xfrm>
            <a:off x="3076560" y="6526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</a:t>
            </a: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18" name="Graphic 5" descr=""/>
          <p:cNvPicPr/>
          <p:nvPr/>
        </p:nvPicPr>
        <p:blipFill>
          <a:blip r:embed="rId2"/>
          <a:stretch/>
        </p:blipFill>
        <p:spPr>
          <a:xfrm>
            <a:off x="1490760" y="2087640"/>
            <a:ext cx="6162480" cy="124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20" name="PlaceHolder 1"/>
          <p:cNvSpPr>
            <a:spLocks noGrp="1"/>
          </p:cNvSpPr>
          <p:nvPr>
            <p:ph type="sldNum" idx="77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6BCE973-5D99-415A-9C9E-20585A896A3C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73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title"/>
          </p:nvPr>
        </p:nvSpPr>
        <p:spPr>
          <a:xfrm>
            <a:off x="3076560" y="8280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22" name="TextBox 2"/>
          <p:cNvSpPr/>
          <p:nvPr/>
        </p:nvSpPr>
        <p:spPr>
          <a:xfrm>
            <a:off x="2806560" y="2338560"/>
            <a:ext cx="3855240" cy="2768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un</a:t>
            </a:r>
            <a:r>
              <a:rPr b="1" lang="en-US" sz="1100" spc="-1" strike="noStrike">
                <a:solidFill>
                  <a:srgbClr val="990000"/>
                </a:solidFill>
                <a:latin typeface="Fira Code"/>
                <a:ea typeface="Roboto"/>
              </a:rPr>
              <a:t>fold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</a:t>
            </a:r>
            <a:r>
              <a:rPr b="1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F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[_] : Functor, A, B]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000000"/>
                </a:solidFill>
                <a:highlight>
                  <a:srgbClr val="00ff00"/>
                </a:highlight>
                <a:latin typeface="Fira Code"/>
                <a:ea typeface="Roboto"/>
              </a:rPr>
              <a:t>embed</a:t>
            </a:r>
            <a:r>
              <a:rPr b="0" lang="en-US" sz="1100" spc="-1" strike="noStrike">
                <a:solidFill>
                  <a:srgbClr val="000000"/>
                </a:solidFill>
                <a:latin typeface="Fira Code"/>
                <a:ea typeface="Roboto"/>
              </a:rPr>
              <a:t>: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 F[B] =&gt; B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co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algebra 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=&gt;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100" spc="-1" strike="noStrike">
                <a:solidFill>
                  <a:srgbClr val="002060"/>
                </a:solidFill>
                <a:latin typeface="Fira Code"/>
                <a:ea typeface="Roboto"/>
              </a:rPr>
              <a:t>F[A]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: A =&gt; B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r>
              <a:rPr b="0" lang="sr-Latn-R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{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def </a:t>
            </a:r>
            <a:r>
              <a:rPr b="1" lang="en-US" sz="1100" spc="-1" strike="noStrike">
                <a:solidFill>
                  <a:srgbClr val="c00000"/>
                </a:solidFill>
                <a:latin typeface="Fira Code"/>
                <a:ea typeface="Roboto"/>
              </a:rPr>
              <a:t>loop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100" spc="-1" strike="noStrike">
                <a:solidFill>
                  <a:srgbClr val="445588"/>
                </a:solidFill>
                <a:latin typeface="Fira Code"/>
                <a:ea typeface="Roboto"/>
              </a:rPr>
              <a:t>B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bfbfbf"/>
                </a:solidFill>
                <a:latin typeface="Fira Code"/>
                <a:ea typeface="Roboto"/>
              </a:rPr>
              <a:t>//</a:t>
            </a:r>
            <a:r>
              <a:rPr b="0" lang="en-US" sz="1100" spc="-1" strike="noStrike">
                <a:solidFill>
                  <a:srgbClr val="bfbfbf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bfbfbf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bfbfbf"/>
                </a:solidFill>
                <a:latin typeface="Fira Code"/>
                <a:ea typeface="Roboto"/>
              </a:rPr>
              <a:t> algebra(</a:t>
            </a:r>
            <a:r>
              <a:rPr b="1" lang="sr-Latn-RS" sz="1100" spc="-1" strike="noStrike">
                <a:solidFill>
                  <a:srgbClr val="bfbfbf"/>
                </a:solidFill>
                <a:latin typeface="Fira Code"/>
                <a:ea typeface="Roboto"/>
              </a:rPr>
              <a:t>map</a:t>
            </a:r>
            <a:r>
              <a:rPr b="0" lang="en-US" sz="1100" spc="-1" strike="noStrike">
                <a:solidFill>
                  <a:srgbClr val="bfbfbf"/>
                </a:solidFill>
                <a:latin typeface="Fira Code"/>
                <a:ea typeface="Roboto"/>
              </a:rPr>
              <a:t>(project(state),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embed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map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en-US" sz="1100" spc="-1" strike="noStrike">
                <a:solidFill>
                  <a:srgbClr val="333333"/>
                </a:solidFill>
                <a:highlight>
                  <a:srgbClr val="00ff00"/>
                </a:highlight>
                <a:latin typeface="Fira Code"/>
                <a:ea typeface="Roboto"/>
              </a:rPr>
              <a:t>coalgebra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(state), loop))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loop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r>
              <a:rPr b="0" lang="en-US" sz="1100" spc="-1" strike="noStrike">
                <a:solidFill>
                  <a:srgbClr val="5e5e5e"/>
                </a:solidFill>
                <a:latin typeface="Fira Code"/>
                <a:ea typeface="Roboto"/>
              </a:rPr>
              <a:t>	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3" name="Graphic 3" descr=""/>
          <p:cNvPicPr/>
          <p:nvPr/>
        </p:nvPicPr>
        <p:blipFill>
          <a:blip r:embed="rId2"/>
          <a:stretch/>
        </p:blipFill>
        <p:spPr>
          <a:xfrm>
            <a:off x="1652760" y="850680"/>
            <a:ext cx="6162480" cy="124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25" name="PlaceHolder 1"/>
          <p:cNvSpPr>
            <a:spLocks noGrp="1"/>
          </p:cNvSpPr>
          <p:nvPr>
            <p:ph type="sldNum" idx="78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1F4495A-B6C2-4396-831E-0C83EADB951C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title"/>
          </p:nvPr>
        </p:nvSpPr>
        <p:spPr>
          <a:xfrm>
            <a:off x="3076560" y="8280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27" name="TextBox 2"/>
          <p:cNvSpPr/>
          <p:nvPr/>
        </p:nvSpPr>
        <p:spPr>
          <a:xfrm>
            <a:off x="2806560" y="2338560"/>
            <a:ext cx="4325400" cy="424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100" spc="-1" strike="noStrike">
                <a:solidFill>
                  <a:srgbClr val="5e5e5e"/>
                </a:solidFill>
                <a:latin typeface="Fira Code"/>
                <a:ea typeface="Roboto"/>
              </a:rPr>
              <a:t>Generisanje liste Fibonačijevih brojeva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100" spc="-1" strike="noStrike">
                <a:solidFill>
                  <a:srgbClr val="5e5e5e"/>
                </a:solidFill>
                <a:latin typeface="Fira Code"/>
                <a:ea typeface="Roboto"/>
              </a:rPr>
              <a:t>Generisanje binarnog stabla od liste vrednosti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8" name="Graphic 3" descr=""/>
          <p:cNvPicPr/>
          <p:nvPr/>
        </p:nvPicPr>
        <p:blipFill>
          <a:blip r:embed="rId2"/>
          <a:stretch/>
        </p:blipFill>
        <p:spPr>
          <a:xfrm>
            <a:off x="1652760" y="850680"/>
            <a:ext cx="6162480" cy="124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30" name="PlaceHolder 1"/>
          <p:cNvSpPr>
            <a:spLocks noGrp="1"/>
          </p:cNvSpPr>
          <p:nvPr>
            <p:ph type="sldNum" idx="79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4B14D9D-C2B7-4CD5-AFFF-A06C89F7A1E7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title"/>
          </p:nvPr>
        </p:nvSpPr>
        <p:spPr>
          <a:xfrm>
            <a:off x="3076560" y="6526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</a:t>
            </a: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+fold?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32" name="Graphic 2" descr=""/>
          <p:cNvPicPr/>
          <p:nvPr/>
        </p:nvPicPr>
        <p:blipFill>
          <a:blip r:embed="rId2"/>
          <a:stretch/>
        </p:blipFill>
        <p:spPr>
          <a:xfrm>
            <a:off x="1490760" y="1947960"/>
            <a:ext cx="6162480" cy="1247400"/>
          </a:xfrm>
          <a:prstGeom prst="rect">
            <a:avLst/>
          </a:prstGeom>
          <a:ln w="0">
            <a:noFill/>
          </a:ln>
        </p:spPr>
      </p:pic>
      <p:sp>
        <p:nvSpPr>
          <p:cNvPr id="533" name="Oval 5"/>
          <p:cNvSpPr/>
          <p:nvPr/>
        </p:nvSpPr>
        <p:spPr>
          <a:xfrm>
            <a:off x="1267200" y="1518480"/>
            <a:ext cx="1214640" cy="2138760"/>
          </a:xfrm>
          <a:prstGeom prst="ellipse">
            <a:avLst/>
          </a:prstGeom>
          <a:solidFill>
            <a:srgbClr val="00a2ff">
              <a:alpha val="50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  <p:sp>
        <p:nvSpPr>
          <p:cNvPr id="534" name="Oval 11"/>
          <p:cNvSpPr/>
          <p:nvPr/>
        </p:nvSpPr>
        <p:spPr>
          <a:xfrm>
            <a:off x="6662160" y="1502280"/>
            <a:ext cx="1214640" cy="2138760"/>
          </a:xfrm>
          <a:prstGeom prst="ellipse">
            <a:avLst/>
          </a:prstGeom>
          <a:solidFill>
            <a:srgbClr val="00a2ff">
              <a:alpha val="50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36" name="PlaceHolder 1"/>
          <p:cNvSpPr>
            <a:spLocks noGrp="1"/>
          </p:cNvSpPr>
          <p:nvPr>
            <p:ph type="sldNum" idx="8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B3226D3-CA0D-4566-82BF-078BA3283F75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title"/>
          </p:nvPr>
        </p:nvSpPr>
        <p:spPr>
          <a:xfrm>
            <a:off x="3076560" y="652680"/>
            <a:ext cx="299052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</a:t>
            </a: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+fold?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38" name="Graphic 3" descr=""/>
          <p:cNvPicPr/>
          <p:nvPr/>
        </p:nvPicPr>
        <p:blipFill>
          <a:blip r:embed="rId2"/>
          <a:stretch/>
        </p:blipFill>
        <p:spPr>
          <a:xfrm>
            <a:off x="1490760" y="2010960"/>
            <a:ext cx="6162480" cy="1247400"/>
          </a:xfrm>
          <a:prstGeom prst="rect">
            <a:avLst/>
          </a:prstGeom>
          <a:ln w="0">
            <a:noFill/>
          </a:ln>
        </p:spPr>
      </p:pic>
      <p:sp>
        <p:nvSpPr>
          <p:cNvPr id="539" name="USE COLOR FOR VARIETY"/>
          <p:cNvSpPr/>
          <p:nvPr/>
        </p:nvSpPr>
        <p:spPr>
          <a:xfrm>
            <a:off x="6851880" y="3258720"/>
            <a:ext cx="885600" cy="308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5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USE COLOR FOR VARIETY"/>
          <p:cNvSpPr/>
          <p:nvPr/>
        </p:nvSpPr>
        <p:spPr>
          <a:xfrm>
            <a:off x="5057640" y="3256920"/>
            <a:ext cx="885600" cy="308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[5]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USE COLOR FOR VARIETY"/>
          <p:cNvSpPr/>
          <p:nvPr/>
        </p:nvSpPr>
        <p:spPr>
          <a:xfrm>
            <a:off x="3076560" y="3256920"/>
            <a:ext cx="885600" cy="308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 fontScale="90000"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[5, 4, 3, 2, 1]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USE COLOR FOR VARIETY"/>
          <p:cNvSpPr/>
          <p:nvPr/>
        </p:nvSpPr>
        <p:spPr>
          <a:xfrm>
            <a:off x="2993400" y="1694880"/>
            <a:ext cx="1051920" cy="308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[[5, 4, 3, 2, 1]]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USE COLOR FOR VARIETY"/>
          <p:cNvSpPr/>
          <p:nvPr/>
        </p:nvSpPr>
        <p:spPr>
          <a:xfrm>
            <a:off x="4974480" y="1692720"/>
            <a:ext cx="1218240" cy="308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[5, [4, [3, [2, 1]]]]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USE COLOR FOR VARIETY"/>
          <p:cNvSpPr/>
          <p:nvPr/>
        </p:nvSpPr>
        <p:spPr>
          <a:xfrm>
            <a:off x="6685560" y="1692720"/>
            <a:ext cx="1218240" cy="308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120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TextBox 2"/>
          <p:cNvSpPr/>
          <p:nvPr/>
        </p:nvSpPr>
        <p:spPr>
          <a:xfrm>
            <a:off x="3254760" y="3808080"/>
            <a:ext cx="2633760" cy="25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100" spc="-1" strike="noStrike">
                <a:solidFill>
                  <a:srgbClr val="5e5e5e"/>
                </a:solidFill>
                <a:latin typeface="Fira Code"/>
                <a:ea typeface="Roboto"/>
              </a:rPr>
              <a:t>Faktorijal prirodnih brojeva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47" name="PlaceHolder 1"/>
          <p:cNvSpPr>
            <a:spLocks noGrp="1"/>
          </p:cNvSpPr>
          <p:nvPr>
            <p:ph type="sldNum" idx="8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1864E25-C0FE-476D-BEBF-0D02C251514B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77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title"/>
          </p:nvPr>
        </p:nvSpPr>
        <p:spPr>
          <a:xfrm>
            <a:off x="2663640" y="646920"/>
            <a:ext cx="381600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</a:t>
            </a: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+</a:t>
            </a: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 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 = REFOLD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49" name="Graphic 3" descr=""/>
          <p:cNvPicPr/>
          <p:nvPr/>
        </p:nvPicPr>
        <p:blipFill>
          <a:blip r:embed="rId2"/>
          <a:stretch/>
        </p:blipFill>
        <p:spPr>
          <a:xfrm>
            <a:off x="1490760" y="2010960"/>
            <a:ext cx="6162480" cy="1247400"/>
          </a:xfrm>
          <a:prstGeom prst="rect">
            <a:avLst/>
          </a:prstGeom>
          <a:ln w="0">
            <a:noFill/>
          </a:ln>
        </p:spPr>
      </p:pic>
      <p:sp>
        <p:nvSpPr>
          <p:cNvPr id="550" name="TextBox 2"/>
          <p:cNvSpPr/>
          <p:nvPr/>
        </p:nvSpPr>
        <p:spPr>
          <a:xfrm>
            <a:off x="3254760" y="3808080"/>
            <a:ext cx="2633760" cy="424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100" spc="-1" strike="noStrike">
                <a:solidFill>
                  <a:srgbClr val="5e5e5e"/>
                </a:solidFill>
                <a:latin typeface="Fira Code"/>
                <a:ea typeface="Roboto"/>
              </a:rPr>
              <a:t>Faktorijal prirodnih brojeva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100" spc="-1" strike="noStrike">
                <a:solidFill>
                  <a:srgbClr val="5e5e5e"/>
                </a:solidFill>
                <a:latin typeface="Fira Code"/>
                <a:ea typeface="Roboto"/>
              </a:rPr>
              <a:t>Sortiranje liste brojeva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52" name="PlaceHolder 1"/>
          <p:cNvSpPr>
            <a:spLocks noGrp="1"/>
          </p:cNvSpPr>
          <p:nvPr>
            <p:ph type="sldNum" idx="8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73CE890-63D3-448C-B23B-84C22B3091CA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78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3" name="USE COLOR FOR VARIETY"/>
          <p:cNvSpPr/>
          <p:nvPr/>
        </p:nvSpPr>
        <p:spPr>
          <a:xfrm>
            <a:off x="95688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USE COLOR FOR VARIETY"/>
          <p:cNvSpPr/>
          <p:nvPr/>
        </p:nvSpPr>
        <p:spPr>
          <a:xfrm>
            <a:off x="505080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USE COLOR FOR VARIETY"/>
          <p:cNvSpPr/>
          <p:nvPr/>
        </p:nvSpPr>
        <p:spPr>
          <a:xfrm>
            <a:off x="95688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MEMOIZACIJA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USE COLOR FOR VARIETY"/>
          <p:cNvSpPr/>
          <p:nvPr/>
        </p:nvSpPr>
        <p:spPr>
          <a:xfrm>
            <a:off x="505080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USE COLOR FOR VARIETY"/>
          <p:cNvSpPr/>
          <p:nvPr/>
        </p:nvSpPr>
        <p:spPr>
          <a:xfrm>
            <a:off x="95688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REUN</a:t>
            </a: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USE COLOR FOR VARIETY"/>
          <p:cNvSpPr/>
          <p:nvPr/>
        </p:nvSpPr>
        <p:spPr>
          <a:xfrm>
            <a:off x="505080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buNone/>
            </a:pPr>
            <a:endParaRPr b="1" lang="en-GB" sz="4500" spc="-1" strike="noStrike" cap="all">
              <a:solidFill>
                <a:srgbClr val="ffffff"/>
              </a:solidFill>
              <a:latin typeface="Ubisoft Sans Bold"/>
              <a:ea typeface="Open Sans"/>
            </a:endParaRPr>
          </a:p>
        </p:txBody>
      </p:sp>
      <p:sp>
        <p:nvSpPr>
          <p:cNvPr id="560" name="USE COLOR FOR VARIETY"/>
          <p:cNvSpPr/>
          <p:nvPr/>
        </p:nvSpPr>
        <p:spPr>
          <a:xfrm>
            <a:off x="2663640" y="646920"/>
            <a:ext cx="381600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+ fold = REFOLD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LIST (SCALA)</a:t>
            </a:r>
            <a:endParaRPr b="0" lang="en-GB" sz="33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93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94" name="PlaceHolder 2"/>
          <p:cNvSpPr>
            <a:spLocks noGrp="1"/>
          </p:cNvSpPr>
          <p:nvPr>
            <p:ph type="sldNum" idx="1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C2560C0-4472-477A-A0BB-F1B608A0239E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TextBox 2"/>
          <p:cNvSpPr/>
          <p:nvPr/>
        </p:nvSpPr>
        <p:spPr>
          <a:xfrm>
            <a:off x="2971800" y="1663920"/>
            <a:ext cx="320004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sealed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trait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class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tail: 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object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Box 4"/>
          <p:cNvSpPr/>
          <p:nvPr/>
        </p:nvSpPr>
        <p:spPr>
          <a:xfrm>
            <a:off x="2971800" y="3605760"/>
            <a:ext cx="4571640" cy="515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 ints: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3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2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Espace réservé pour une image  4" descr="farcry3_vaas-jason-beach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5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GREBEMO POVR</a:t>
            </a:r>
            <a:r>
              <a:rPr b="1" lang="sr-Latn-RS" sz="45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ŠINU...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sldNum" idx="83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3C608C6-A6CD-4A1B-BFB7-B3FFEFD082AA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79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4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1a4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SVAKA</a:t>
            </a: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 REKURZIJA KOJU SMO </a:t>
            </a:r>
            <a:br>
              <a:rPr sz="2800"/>
            </a:b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IKAD VIDELI SE MOŽE OPISATI </a:t>
            </a:r>
            <a:br>
              <a:rPr sz="2800"/>
            </a:b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KAO NEKA </a:t>
            </a: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REKURZIVNA SHEMA</a:t>
            </a:r>
            <a:endParaRPr b="0" lang="en-GB" sz="28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sldNum" idx="84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15EB352-6F9F-4BDB-AE92-6C75D643F9B6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81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1a4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CILJ</a:t>
            </a:r>
            <a:r>
              <a:rPr b="0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: NI U JEDNOM DELU PROGRAMA</a:t>
            </a:r>
            <a:br>
              <a:rPr sz="2800"/>
            </a:br>
            <a:r>
              <a:rPr b="0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NEMA REKURZIJE </a:t>
            </a: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SEM</a:t>
            </a:r>
            <a:r>
              <a:rPr b="0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 U </a:t>
            </a: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PREDEFINISANIM</a:t>
            </a:r>
            <a:br>
              <a:rPr sz="2800"/>
            </a:b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REKURZIVNIM ŠEMAMA</a:t>
            </a:r>
            <a:endParaRPr b="0" lang="en-GB" sz="28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sldNum" idx="85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C2C18F9-CDDC-46A6-B9CB-3057DC93AF37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82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1a4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sldNum" idx="86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5B17775-5A93-4AFC-B3AD-950B41072EC8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82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0" name="TextBox 5"/>
          <p:cNvSpPr/>
          <p:nvPr/>
        </p:nvSpPr>
        <p:spPr>
          <a:xfrm>
            <a:off x="1174320" y="2164320"/>
            <a:ext cx="5160600" cy="115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val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project: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] =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(head, tail)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((head, tail))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None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TextBox 6"/>
          <p:cNvSpPr/>
          <p:nvPr/>
        </p:nvSpPr>
        <p:spPr>
          <a:xfrm>
            <a:off x="1174320" y="3215520"/>
            <a:ext cx="6338160" cy="1368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val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op: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ListF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String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]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String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=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((head, tail)) =&gt; head + " :: " + tail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=&gt; "nil"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c00000"/>
                </a:solidFill>
                <a:latin typeface="Fira Code"/>
                <a:ea typeface="Roboto"/>
              </a:rPr>
              <a:t>fold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(project, op)(values)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TextBox 8"/>
          <p:cNvSpPr/>
          <p:nvPr/>
        </p:nvSpPr>
        <p:spPr>
          <a:xfrm>
            <a:off x="1174320" y="434880"/>
            <a:ext cx="6528600" cy="2007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new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Functor[ListF]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m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ap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[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,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](list: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ListF[A]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, f: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A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B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ListF[B] 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list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((head, tail))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Some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((head, f(tail)))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None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 =&gt; </a:t>
            </a:r>
            <a:r>
              <a:rPr b="1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None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000000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1a4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SLEDEĆI KORAK: </a:t>
            </a:r>
            <a:br>
              <a:rPr sz="2800"/>
            </a:b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PROCES REKURZIJE SE MOŽE </a:t>
            </a:r>
            <a:br>
              <a:rPr sz="2800"/>
            </a:br>
            <a:r>
              <a:rPr b="0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PREDSTAVITI KAO FIX-POINT TIP</a:t>
            </a:r>
            <a:br>
              <a:rPr sz="2800"/>
            </a:br>
            <a:br>
              <a:rPr sz="2800"/>
            </a:b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F</a:t>
            </a: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ix[</a:t>
            </a:r>
            <a:r>
              <a:rPr b="1" lang="en-US" sz="2800" spc="-1" strike="noStrike" cap="all">
                <a:solidFill>
                  <a:schemeClr val="accent4"/>
                </a:solidFill>
                <a:latin typeface="Ubisoft Sans"/>
                <a:ea typeface="Open Sans"/>
              </a:rPr>
              <a:t>f</a:t>
            </a: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] = f[</a:t>
            </a:r>
            <a:r>
              <a:rPr b="1" lang="en-US" sz="2800" spc="-1" strike="noStrike" cap="all">
                <a:solidFill>
                  <a:schemeClr val="accent4"/>
                </a:solidFill>
                <a:latin typeface="Ubisoft Sans"/>
                <a:ea typeface="Open Sans"/>
              </a:rPr>
              <a:t>FIX[</a:t>
            </a:r>
            <a:r>
              <a:rPr b="1" lang="en-US" sz="2800" spc="-1" strike="noStrike" cap="all">
                <a:solidFill>
                  <a:schemeClr val="accent5"/>
                </a:solidFill>
                <a:latin typeface="Ubisoft Sans"/>
                <a:ea typeface="Open Sans"/>
              </a:rPr>
              <a:t>F</a:t>
            </a:r>
            <a:r>
              <a:rPr b="1" lang="en-US" sz="2800" spc="-1" strike="noStrike" cap="all">
                <a:solidFill>
                  <a:schemeClr val="accent4"/>
                </a:solidFill>
                <a:latin typeface="Ubisoft Sans"/>
                <a:ea typeface="Open Sans"/>
              </a:rPr>
              <a:t>]</a:t>
            </a: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]</a:t>
            </a:r>
            <a:endParaRPr b="0" lang="en-GB" sz="28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sldNum" idx="87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02414A4-7A68-4659-9DEF-8707F804B8E6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84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1a4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ALATI: </a:t>
            </a:r>
            <a:br>
              <a:rPr sz="2800"/>
            </a:b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KOMPOZICIJA</a:t>
            </a:r>
            <a:r>
              <a:rPr b="0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 I </a:t>
            </a: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DUALNOST</a:t>
            </a:r>
            <a:endParaRPr b="0" lang="en-GB" sz="28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sldNum" idx="88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569535B-56D1-433F-931C-5BD07F3A8068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85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58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ZAKLJU</a:t>
            </a: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Č</a:t>
            </a:r>
            <a:r>
              <a:rPr b="1" lang="en-U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AK</a:t>
            </a:r>
            <a:r>
              <a:rPr b="1" lang="sr-Latn-RS" sz="2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:</a:t>
            </a:r>
            <a:br>
              <a:rPr sz="2800"/>
            </a:br>
            <a:br>
              <a:rPr sz="4000"/>
            </a:br>
            <a:r>
              <a:rPr b="0" lang="sr-Latn-RS" sz="1800" spc="-1" strike="noStrike" cap="all">
                <a:solidFill>
                  <a:srgbClr val="ffffff"/>
                </a:solidFill>
                <a:latin typeface="Inter"/>
                <a:ea typeface="Open Sans"/>
              </a:rPr>
              <a:t>REKURZIVNE SHEME SU </a:t>
            </a:r>
            <a:r>
              <a:rPr b="1" lang="sr-Latn-RS" sz="1800" spc="-1" strike="noStrike" cap="all">
                <a:solidFill>
                  <a:srgbClr val="ffffff"/>
                </a:solidFill>
                <a:latin typeface="Inter"/>
                <a:ea typeface="Open Sans"/>
              </a:rPr>
              <a:t>DIZAJN PATERNI </a:t>
            </a:r>
            <a:br>
              <a:rPr sz="1800"/>
            </a:br>
            <a:r>
              <a:rPr b="0" lang="sr-Latn-RS" sz="1800" spc="-1" strike="noStrike" cap="all">
                <a:solidFill>
                  <a:srgbClr val="ffffff"/>
                </a:solidFill>
                <a:latin typeface="Inter"/>
                <a:ea typeface="Open Sans"/>
              </a:rPr>
              <a:t>FUNKCIONALNOG PROGRAMIRANJA</a:t>
            </a:r>
            <a:endParaRPr b="0" lang="en-GB" sz="18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sldNum" idx="89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0FB7D72-FD78-4A43-9C68-00CC3A71EB89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86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80" name="PlaceHolder 1"/>
          <p:cNvSpPr>
            <a:spLocks noGrp="1"/>
          </p:cNvSpPr>
          <p:nvPr>
            <p:ph type="sldNum" idx="90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C923189-DBA6-4A4B-81F3-DB2BD82C8189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86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USE COLOR FOR VARIETY"/>
          <p:cNvSpPr/>
          <p:nvPr/>
        </p:nvSpPr>
        <p:spPr>
          <a:xfrm>
            <a:off x="95688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USE COLOR FOR VARIETY"/>
          <p:cNvSpPr/>
          <p:nvPr/>
        </p:nvSpPr>
        <p:spPr>
          <a:xfrm>
            <a:off x="505080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USE COLOR FOR VARIETY"/>
          <p:cNvSpPr/>
          <p:nvPr/>
        </p:nvSpPr>
        <p:spPr>
          <a:xfrm>
            <a:off x="95688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MEMOIZACIJA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USE COLOR FOR VARIETY"/>
          <p:cNvSpPr/>
          <p:nvPr/>
        </p:nvSpPr>
        <p:spPr>
          <a:xfrm>
            <a:off x="505080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USE COLOR FOR VARIETY"/>
          <p:cNvSpPr/>
          <p:nvPr/>
        </p:nvSpPr>
        <p:spPr>
          <a:xfrm>
            <a:off x="95688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REUN</a:t>
            </a: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USE COLOR FOR VARIETY"/>
          <p:cNvSpPr/>
          <p:nvPr/>
        </p:nvSpPr>
        <p:spPr>
          <a:xfrm>
            <a:off x="505080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USE COLOR FOR VARIETY"/>
          <p:cNvSpPr/>
          <p:nvPr/>
        </p:nvSpPr>
        <p:spPr>
          <a:xfrm>
            <a:off x="2663640" y="646920"/>
            <a:ext cx="381600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ZOOLO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ŠKI VRT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Oval 1"/>
          <p:cNvSpPr/>
          <p:nvPr/>
        </p:nvSpPr>
        <p:spPr>
          <a:xfrm>
            <a:off x="1350720" y="2453760"/>
            <a:ext cx="2223360" cy="760320"/>
          </a:xfrm>
          <a:prstGeom prst="ellipse">
            <a:avLst/>
          </a:prstGeom>
          <a:solidFill>
            <a:srgbClr val="00a2ff">
              <a:alpha val="40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  <p:sp>
        <p:nvSpPr>
          <p:cNvPr id="589" name="Oval 2"/>
          <p:cNvSpPr/>
          <p:nvPr/>
        </p:nvSpPr>
        <p:spPr>
          <a:xfrm>
            <a:off x="5050800" y="2450880"/>
            <a:ext cx="2990520" cy="76032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  <p:cxnSp>
        <p:nvCxnSpPr>
          <p:cNvPr id="590" name="Straight Arrow Connector 12"/>
          <p:cNvCxnSpPr>
            <a:stCxn id="588" idx="6"/>
            <a:endCxn id="589" idx="2"/>
          </p:cNvCxnSpPr>
          <p:nvPr/>
        </p:nvCxnSpPr>
        <p:spPr>
          <a:xfrm flipV="1">
            <a:off x="3574080" y="2831040"/>
            <a:ext cx="1477080" cy="3240"/>
          </a:xfrm>
          <a:prstGeom prst="straightConnector1">
            <a:avLst/>
          </a:prstGeom>
          <a:ln w="2540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591" name="USE COLOR FOR VARIETY"/>
          <p:cNvSpPr/>
          <p:nvPr/>
        </p:nvSpPr>
        <p:spPr>
          <a:xfrm>
            <a:off x="3312000" y="2871720"/>
            <a:ext cx="2000880" cy="442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= 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DINAMIČKO </a:t>
            </a:r>
            <a:br>
              <a:rPr sz="1200"/>
            </a:b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PROGRAMIRANJE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593" name="PlaceHolder 1"/>
          <p:cNvSpPr>
            <a:spLocks noGrp="1"/>
          </p:cNvSpPr>
          <p:nvPr>
            <p:ph type="sldNum" idx="91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3348A6F-0A1C-4357-B359-3810BEAC415C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87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4" name="USE COLOR FOR VARIETY"/>
          <p:cNvSpPr/>
          <p:nvPr/>
        </p:nvSpPr>
        <p:spPr>
          <a:xfrm>
            <a:off x="95688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USE COLOR FOR VARIETY"/>
          <p:cNvSpPr/>
          <p:nvPr/>
        </p:nvSpPr>
        <p:spPr>
          <a:xfrm>
            <a:off x="505080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USE COLOR FOR VARIETY"/>
          <p:cNvSpPr/>
          <p:nvPr/>
        </p:nvSpPr>
        <p:spPr>
          <a:xfrm>
            <a:off x="95688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MEMOIZACIJA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USE COLOR FOR VARIETY"/>
          <p:cNvSpPr/>
          <p:nvPr/>
        </p:nvSpPr>
        <p:spPr>
          <a:xfrm>
            <a:off x="505080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USE COLOR FOR VARIETY"/>
          <p:cNvSpPr/>
          <p:nvPr/>
        </p:nvSpPr>
        <p:spPr>
          <a:xfrm>
            <a:off x="95688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REUN</a:t>
            </a: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USE COLOR FOR VARIETY"/>
          <p:cNvSpPr/>
          <p:nvPr/>
        </p:nvSpPr>
        <p:spPr>
          <a:xfrm>
            <a:off x="505080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USE COLOR FOR VARIETY"/>
          <p:cNvSpPr/>
          <p:nvPr/>
        </p:nvSpPr>
        <p:spPr>
          <a:xfrm>
            <a:off x="2663640" y="646920"/>
            <a:ext cx="381600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ZOOLO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ŠKI VRT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Oval 1"/>
          <p:cNvSpPr/>
          <p:nvPr/>
        </p:nvSpPr>
        <p:spPr>
          <a:xfrm>
            <a:off x="1340280" y="1651680"/>
            <a:ext cx="2223360" cy="760320"/>
          </a:xfrm>
          <a:prstGeom prst="ellipse">
            <a:avLst/>
          </a:prstGeom>
          <a:solidFill>
            <a:srgbClr val="00a2ff">
              <a:alpha val="40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  <p:sp>
        <p:nvSpPr>
          <p:cNvPr id="602" name="Oval 2"/>
          <p:cNvSpPr/>
          <p:nvPr/>
        </p:nvSpPr>
        <p:spPr>
          <a:xfrm>
            <a:off x="5050800" y="3340800"/>
            <a:ext cx="2990520" cy="76032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  <p:cxnSp>
        <p:nvCxnSpPr>
          <p:cNvPr id="603" name="Straight Arrow Connector 12"/>
          <p:cNvCxnSpPr>
            <a:stCxn id="601" idx="5"/>
            <a:endCxn id="602" idx="1"/>
          </p:cNvCxnSpPr>
          <p:nvPr/>
        </p:nvCxnSpPr>
        <p:spPr>
          <a:xfrm>
            <a:off x="3238200" y="2300760"/>
            <a:ext cx="2250720" cy="1151640"/>
          </a:xfrm>
          <a:prstGeom prst="straightConnector1">
            <a:avLst/>
          </a:prstGeom>
          <a:ln w="2540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604" name="USE COLOR FOR VARIETY"/>
          <p:cNvSpPr/>
          <p:nvPr/>
        </p:nvSpPr>
        <p:spPr>
          <a:xfrm>
            <a:off x="3092760" y="2108520"/>
            <a:ext cx="2000880" cy="442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= PARSER 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Oval 16"/>
          <p:cNvSpPr/>
          <p:nvPr/>
        </p:nvSpPr>
        <p:spPr>
          <a:xfrm>
            <a:off x="5434560" y="1685880"/>
            <a:ext cx="2223360" cy="692280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highlight>
                <a:srgbClr val="00ff00"/>
              </a:highlight>
              <a:latin typeface="Open Sans"/>
              <a:ea typeface="Open Sans"/>
            </a:endParaRPr>
          </a:p>
        </p:txBody>
      </p:sp>
      <p:cxnSp>
        <p:nvCxnSpPr>
          <p:cNvPr id="606" name="Straight Arrow Connector 18"/>
          <p:cNvCxnSpPr>
            <a:stCxn id="605" idx="2"/>
            <a:endCxn id="601" idx="6"/>
          </p:cNvCxnSpPr>
          <p:nvPr/>
        </p:nvCxnSpPr>
        <p:spPr>
          <a:xfrm flipH="1" flipV="1">
            <a:off x="3563640" y="2031840"/>
            <a:ext cx="1871280" cy="720"/>
          </a:xfrm>
          <a:prstGeom prst="straightConnector1">
            <a:avLst/>
          </a:prstGeom>
          <a:ln w="25400">
            <a:solidFill>
              <a:srgbClr val="0000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608" name="PlaceHolder 1"/>
          <p:cNvSpPr>
            <a:spLocks noGrp="1"/>
          </p:cNvSpPr>
          <p:nvPr>
            <p:ph type="sldNum" idx="9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5AABB55-66FF-4E38-94D6-3027743215C4}" type="slidenum">
              <a:rPr b="1" lang="uk-UA" sz="500" spc="-1" strike="noStrike">
                <a:solidFill>
                  <a:srgbClr val="ffffff"/>
                </a:solidFill>
                <a:latin typeface="Ubisoft Sans Bold"/>
                <a:ea typeface="Roboto"/>
              </a:rPr>
              <a:t>88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" name="USE COLOR FOR VARIETY"/>
          <p:cNvSpPr/>
          <p:nvPr/>
        </p:nvSpPr>
        <p:spPr>
          <a:xfrm>
            <a:off x="95688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USE COLOR FOR VARIETY"/>
          <p:cNvSpPr/>
          <p:nvPr/>
        </p:nvSpPr>
        <p:spPr>
          <a:xfrm>
            <a:off x="5050800" y="158760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+ HELPER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USE COLOR FOR VARIETY"/>
          <p:cNvSpPr/>
          <p:nvPr/>
        </p:nvSpPr>
        <p:spPr>
          <a:xfrm>
            <a:off x="95688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 + MEMOIZACIJA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USE COLOR FOR VARIETY"/>
          <p:cNvSpPr/>
          <p:nvPr/>
        </p:nvSpPr>
        <p:spPr>
          <a:xfrm>
            <a:off x="5050800" y="23983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USE COLOR FOR VARIETY"/>
          <p:cNvSpPr/>
          <p:nvPr/>
        </p:nvSpPr>
        <p:spPr>
          <a:xfrm>
            <a:off x="95688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REUN</a:t>
            </a: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FOLD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USE COLOR FOR VARIETY"/>
          <p:cNvSpPr/>
          <p:nvPr/>
        </p:nvSpPr>
        <p:spPr>
          <a:xfrm>
            <a:off x="5050800" y="3264120"/>
            <a:ext cx="299052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unfold VI</a:t>
            </a:r>
            <a:r>
              <a:rPr b="1" lang="sr-Latn-R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ŠE KORAKA ODJEDNOM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USE COLOR FOR VARIETY"/>
          <p:cNvSpPr/>
          <p:nvPr/>
        </p:nvSpPr>
        <p:spPr>
          <a:xfrm>
            <a:off x="2663640" y="646920"/>
            <a:ext cx="3816000" cy="865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ZOOLO</a:t>
            </a:r>
            <a:r>
              <a:rPr b="1" lang="sr-Latn-RS" sz="20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ŠKI VRT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Oval 1"/>
          <p:cNvSpPr/>
          <p:nvPr/>
        </p:nvSpPr>
        <p:spPr>
          <a:xfrm>
            <a:off x="1340280" y="3314160"/>
            <a:ext cx="2223360" cy="760320"/>
          </a:xfrm>
          <a:prstGeom prst="ellipse">
            <a:avLst/>
          </a:prstGeom>
          <a:solidFill>
            <a:srgbClr val="00a2ff">
              <a:alpha val="40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  <p:sp>
        <p:nvSpPr>
          <p:cNvPr id="617" name="Oval 2"/>
          <p:cNvSpPr/>
          <p:nvPr/>
        </p:nvSpPr>
        <p:spPr>
          <a:xfrm>
            <a:off x="5050800" y="1641600"/>
            <a:ext cx="2990520" cy="76032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en-US" sz="3200" spc="-1" strike="noStrike">
              <a:solidFill>
                <a:srgbClr val="ffffff"/>
              </a:solidFill>
              <a:latin typeface="Open Sans"/>
              <a:ea typeface="Open Sans"/>
            </a:endParaRPr>
          </a:p>
        </p:txBody>
      </p:sp>
      <p:cxnSp>
        <p:nvCxnSpPr>
          <p:cNvPr id="618" name="Straight Arrow Connector 12"/>
          <p:cNvCxnSpPr>
            <a:stCxn id="616" idx="7"/>
            <a:endCxn id="617" idx="3"/>
          </p:cNvCxnSpPr>
          <p:nvPr/>
        </p:nvCxnSpPr>
        <p:spPr>
          <a:xfrm flipV="1">
            <a:off x="3238200" y="2290680"/>
            <a:ext cx="2250720" cy="1135080"/>
          </a:xfrm>
          <a:prstGeom prst="straightConnector1">
            <a:avLst/>
          </a:prstGeom>
          <a:ln w="25400">
            <a:solidFill>
              <a:srgbClr val="000000"/>
            </a:solidFill>
            <a:miter/>
            <a:tailEnd len="med" type="triangle" w="med"/>
          </a:ln>
        </p:spPr>
      </p:cxnSp>
      <p:sp>
        <p:nvSpPr>
          <p:cNvPr id="619" name="USE COLOR FOR VARIETY"/>
          <p:cNvSpPr/>
          <p:nvPr/>
        </p:nvSpPr>
        <p:spPr>
          <a:xfrm>
            <a:off x="3314160" y="2075760"/>
            <a:ext cx="2000880" cy="442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= INTERPRETER SA</a:t>
            </a:r>
            <a:br>
              <a:rPr sz="1200"/>
            </a:br>
            <a:r>
              <a:rPr b="1" lang="en-US" sz="1200" spc="-1" strike="noStrike" cap="all">
                <a:solidFill>
                  <a:srgbClr val="000000"/>
                </a:solidFill>
                <a:latin typeface="Ubisoft Sans"/>
                <a:ea typeface="Open Sans"/>
              </a:rPr>
              <a:t>SISTEMOM TIPOVA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3000">
              <a:srgbClr val="0f585c"/>
            </a:gs>
            <a:gs pos="100000">
              <a:srgbClr val="99da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865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33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LIST (SCALA)</a:t>
            </a:r>
            <a:br>
              <a:rPr sz="3300"/>
            </a:br>
            <a:r>
              <a:rPr b="1" lang="sr-Latn-RS" sz="20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strukturalna rekurzija</a:t>
            </a:r>
            <a:endParaRPr b="0" lang="en-GB" sz="20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98" name="Ubisoft+Horizontal+Logo+WHITE.png" descr="Ubisoft+Horizontal+Logo+WHITE.png"/>
          <p:cNvPicPr/>
          <p:nvPr/>
        </p:nvPicPr>
        <p:blipFill>
          <a:blip r:embed="rId1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sldNum" idx="12"/>
          </p:nvPr>
        </p:nvSpPr>
        <p:spPr>
          <a:xfrm>
            <a:off x="8872560" y="4902840"/>
            <a:ext cx="806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A9A1859-D373-4E2A-803E-B4B52547EAFC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9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TextBox 2"/>
          <p:cNvSpPr/>
          <p:nvPr/>
        </p:nvSpPr>
        <p:spPr>
          <a:xfrm>
            <a:off x="209520" y="1857960"/>
            <a:ext cx="320004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sealed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trait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class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,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tail: 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object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extends</a:t>
            </a: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 List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Box 4"/>
          <p:cNvSpPr/>
          <p:nvPr/>
        </p:nvSpPr>
        <p:spPr>
          <a:xfrm>
            <a:off x="209520" y="3800880"/>
            <a:ext cx="4571640" cy="515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 ints: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445588"/>
                </a:solidFill>
                <a:latin typeface="Fira Code"/>
                <a:ea typeface="Roboto"/>
              </a:rPr>
              <a:t>	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3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2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(</a:t>
            </a:r>
            <a:r>
              <a:rPr b="0" lang="fr-FR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, </a:t>
            </a:r>
            <a:r>
              <a:rPr b="1" lang="fr-FR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fr-FR" sz="1400" spc="-1" strike="noStrike">
                <a:solidFill>
                  <a:srgbClr val="333333"/>
                </a:solidFill>
                <a:latin typeface="Fira Code"/>
                <a:ea typeface="Roboto"/>
              </a:rPr>
              <a:t>)))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3"/>
          <p:cNvSpPr/>
          <p:nvPr/>
        </p:nvSpPr>
        <p:spPr>
          <a:xfrm>
            <a:off x="5129280" y="1857960"/>
            <a:ext cx="3742920" cy="1794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def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99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(values: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List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):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Int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values 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match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{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Cons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(head, tail) =&gt;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head * </a:t>
            </a:r>
            <a:r>
              <a:rPr b="1" lang="en-US" sz="1400" spc="-1" strike="noStrike">
                <a:solidFill>
                  <a:srgbClr val="c00000"/>
                </a:solidFill>
                <a:latin typeface="Fira Code"/>
                <a:ea typeface="Roboto"/>
              </a:rPr>
              <a:t>product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(tail)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1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case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</a:t>
            </a:r>
            <a:r>
              <a:rPr b="1" lang="en-US" sz="1400" spc="-1" strike="noStrike">
                <a:solidFill>
                  <a:srgbClr val="445588"/>
                </a:solidFill>
                <a:latin typeface="Fira Code"/>
                <a:ea typeface="Roboto"/>
              </a:rPr>
              <a:t>Nil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 =&gt; </a:t>
            </a:r>
            <a:r>
              <a:rPr b="0" lang="en-US" sz="1400" spc="-1" strike="noStrike">
                <a:solidFill>
                  <a:srgbClr val="008080"/>
                </a:solidFill>
                <a:latin typeface="Fira Code"/>
                <a:ea typeface="Roboto"/>
              </a:rPr>
              <a:t>1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r-Latn-RS" sz="1400" spc="-1" strike="noStrike">
                <a:solidFill>
                  <a:srgbClr val="333333"/>
                </a:solidFill>
                <a:latin typeface="Fira Code"/>
                <a:ea typeface="Roboto"/>
              </a:rPr>
              <a:t>	</a:t>
            </a:r>
            <a:r>
              <a:rPr b="0" lang="en-US" sz="1400" spc="-1" strike="noStrike">
                <a:solidFill>
                  <a:srgbClr val="333333"/>
                </a:solidFill>
                <a:latin typeface="Fira Code"/>
                <a:ea typeface="Roboto"/>
              </a:rPr>
              <a:t>}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Picture 7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-27720" y="1275120"/>
            <a:ext cx="9368280" cy="3926880"/>
          </a:xfrm>
          <a:prstGeom prst="rect">
            <a:avLst/>
          </a:prstGeom>
          <a:ln w="0">
            <a:noFill/>
          </a:ln>
        </p:spPr>
      </p:pic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1674360" y="630720"/>
            <a:ext cx="5794920" cy="423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80000"/>
              </a:lnSpc>
              <a:spcBef>
                <a:spcPts val="224"/>
              </a:spcBef>
              <a:buNone/>
              <a:tabLst>
                <a:tab algn="l" pos="0"/>
              </a:tabLst>
            </a:pPr>
            <a:r>
              <a:rPr b="1" lang="en-US" sz="2500" spc="-1" strike="noStrike" cap="all">
                <a:solidFill>
                  <a:srgbClr val="b78a48"/>
                </a:solidFill>
                <a:latin typeface="Ubisoft Sans"/>
                <a:ea typeface="Open Sans"/>
              </a:rPr>
              <a:t>GDE</a:t>
            </a:r>
            <a:r>
              <a:rPr b="1" lang="sr-Latn-RS" sz="2500" spc="-1" strike="noStrike" cap="all">
                <a:solidFill>
                  <a:srgbClr val="b78a48"/>
                </a:solidFill>
                <a:latin typeface="Ubisoft Sans"/>
                <a:ea typeface="Open Sans"/>
              </a:rPr>
              <a:t> DALJE?</a:t>
            </a:r>
            <a:endParaRPr b="0" lang="en-GB" sz="25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622" name="Ubisoft+Horizontal+Logo+WHITE.png" descr="Ubisoft+Horizontal+Logo+WHITE.png"/>
          <p:cNvPicPr/>
          <p:nvPr/>
        </p:nvPicPr>
        <p:blipFill>
          <a:blip r:embed="rId3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  <p:sp>
        <p:nvSpPr>
          <p:cNvPr id="623" name="Title of Document"/>
          <p:cNvSpPr/>
          <p:nvPr/>
        </p:nvSpPr>
        <p:spPr>
          <a:xfrm>
            <a:off x="4114440" y="4886280"/>
            <a:ext cx="914400" cy="128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9080" rIns="19080" tIns="19080" bIns="19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600" spc="-1" strike="noStrike">
                <a:solidFill>
                  <a:srgbClr val="ffffff"/>
                </a:solidFill>
                <a:latin typeface="Ubisoft Sans"/>
                <a:ea typeface="Roboto"/>
              </a:rPr>
              <a:t>PART 1 </a:t>
            </a:r>
            <a:r>
              <a:rPr b="1" lang="fr-FR" sz="600" spc="-1" strike="noStrike">
                <a:solidFill>
                  <a:srgbClr val="ffffff"/>
                </a:solidFill>
                <a:latin typeface="Ubisoft Sans"/>
                <a:ea typeface="Roboto"/>
              </a:rPr>
              <a:t>– SECTION TITLE</a:t>
            </a:r>
            <a:endParaRPr b="0" lang="en-GB" sz="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4" name="Ubisoft+Horizontal+Logo+BLACK.png" descr="Ubisoft+Horizontal+Logo+BLACK.png"/>
          <p:cNvPicPr/>
          <p:nvPr/>
        </p:nvPicPr>
        <p:blipFill>
          <a:blip r:embed="rId4"/>
          <a:stretch/>
        </p:blipFill>
        <p:spPr>
          <a:xfrm>
            <a:off x="191160" y="4819320"/>
            <a:ext cx="199080" cy="196200"/>
          </a:xfrm>
          <a:prstGeom prst="rect">
            <a:avLst/>
          </a:prstGeom>
          <a:ln w="12700">
            <a:noFill/>
          </a:ln>
        </p:spPr>
      </p:pic>
      <p:pic>
        <p:nvPicPr>
          <p:cNvPr id="625" name="Ubisoft+Horizontal+Logo+BLACK.png" descr="Ubisoft+Horizontal+Logo+BLACK.png"/>
          <p:cNvPicPr/>
          <p:nvPr/>
        </p:nvPicPr>
        <p:blipFill>
          <a:blip r:embed="rId5"/>
          <a:stretch/>
        </p:blipFill>
        <p:spPr>
          <a:xfrm>
            <a:off x="191160" y="4819320"/>
            <a:ext cx="199080" cy="196200"/>
          </a:xfrm>
          <a:prstGeom prst="rect">
            <a:avLst/>
          </a:prstGeom>
          <a:ln w="12700">
            <a:noFill/>
          </a:ln>
        </p:spPr>
      </p:pic>
      <p:sp>
        <p:nvSpPr>
          <p:cNvPr id="626" name="Title of Document"/>
          <p:cNvSpPr/>
          <p:nvPr/>
        </p:nvSpPr>
        <p:spPr>
          <a:xfrm>
            <a:off x="4124880" y="4886280"/>
            <a:ext cx="915840" cy="128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9080" rIns="19080" tIns="19080" bIns="1908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600" spc="-1" strike="noStrike">
                <a:solidFill>
                  <a:srgbClr val="000000"/>
                </a:solidFill>
                <a:latin typeface="Ubisoft Sans"/>
                <a:ea typeface="Roboto"/>
              </a:rPr>
              <a:t>PART 3 </a:t>
            </a:r>
            <a:r>
              <a:rPr b="1" lang="fr-FR" sz="600" spc="-1" strike="noStrike">
                <a:solidFill>
                  <a:srgbClr val="000000"/>
                </a:solidFill>
                <a:latin typeface="Ubisoft Sans"/>
                <a:ea typeface="Roboto"/>
              </a:rPr>
              <a:t>– SECTION TITLE</a:t>
            </a:r>
            <a:endParaRPr b="0" lang="en-GB" sz="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sldNum" idx="93"/>
          </p:nvPr>
        </p:nvSpPr>
        <p:spPr>
          <a:xfrm>
            <a:off x="8861760" y="4893120"/>
            <a:ext cx="102240" cy="11520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500" spc="-1" strike="noStrike">
                <a:solidFill>
                  <a:srgbClr val="000000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D810B76-18C7-4713-9DA4-A0B303E3CF8D}" type="slidenum">
              <a:rPr b="0" lang="en-GB" sz="500" spc="-1" strike="noStrike">
                <a:solidFill>
                  <a:srgbClr val="000000"/>
                </a:solidFill>
                <a:latin typeface="Ubisoft Sans"/>
                <a:ea typeface="Roboto"/>
              </a:rPr>
              <a:t>90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Image 2" descr="01_RAY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188640" y="978480"/>
            <a:ext cx="8766360" cy="295344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sr-Latn-RS" sz="78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HVALA!</a:t>
            </a:r>
            <a:endParaRPr b="0" lang="en-GB" sz="7800" spc="-1" strike="noStrike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630" name="Image 5" descr="01_RAY2.png"/>
          <p:cNvPicPr/>
          <p:nvPr/>
        </p:nvPicPr>
        <p:blipFill>
          <a:blip r:embed="rId2"/>
          <a:stretch/>
        </p:blipFill>
        <p:spPr>
          <a:xfrm>
            <a:off x="0" y="542880"/>
            <a:ext cx="7619400" cy="291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Espace réservé pour une image  4" descr="farcry3_vaas-jason-beach.jpg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209520" y="603720"/>
            <a:ext cx="8724960" cy="3935880"/>
          </a:xfrm>
          <a:prstGeom prst="rect">
            <a:avLst/>
          </a:prstGeom>
          <a:noFill/>
          <a:ln w="12600">
            <a:noFill/>
          </a:ln>
        </p:spPr>
        <p:txBody>
          <a:bodyPr lIns="19080" rIns="19080" tIns="19080" bIns="19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500" spc="-1" strike="noStrike" cap="all">
                <a:solidFill>
                  <a:srgbClr val="ffffff"/>
                </a:solidFill>
                <a:latin typeface="Ubisoft Sans"/>
                <a:ea typeface="Open Sans"/>
              </a:rPr>
              <a:t>PITANJA?</a:t>
            </a:r>
            <a:endParaRPr b="0" lang="en-GB" sz="4500" spc="-1" strike="noStrik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sldNum" idx="94"/>
          </p:nvPr>
        </p:nvSpPr>
        <p:spPr>
          <a:xfrm>
            <a:off x="8842680" y="4902840"/>
            <a:ext cx="140040" cy="95760"/>
          </a:xfrm>
          <a:prstGeom prst="rect">
            <a:avLst/>
          </a:prstGeom>
          <a:noFill/>
          <a:ln w="12600">
            <a:noFill/>
          </a:ln>
        </p:spPr>
        <p:txBody>
          <a:bodyPr numCol="1" spcCol="14400" lIns="19080" rIns="19080" tIns="0" bIns="19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uk-UA" sz="500" spc="-1" strike="noStrike">
                <a:solidFill>
                  <a:srgbClr val="ffffff"/>
                </a:solidFill>
                <a:latin typeface="Ubisoft Sans"/>
                <a:ea typeface="Robot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F1EF892-10F8-4E07-AACB-562D676D4D35}" type="slidenum">
              <a:rPr b="1" lang="uk-UA" sz="500" spc="-1" strike="noStrike">
                <a:solidFill>
                  <a:srgbClr val="ffffff"/>
                </a:solidFill>
                <a:latin typeface="Ubisoft Sans"/>
                <a:ea typeface="Roboto"/>
              </a:rPr>
              <a:t>&lt;number&gt;</a:t>
            </a:fld>
            <a:endParaRPr b="0" lang="en-GB" sz="5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4" name="Title of Document"/>
          <p:cNvSpPr/>
          <p:nvPr/>
        </p:nvSpPr>
        <p:spPr>
          <a:xfrm>
            <a:off x="4122720" y="4886280"/>
            <a:ext cx="915840" cy="128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9080" rIns="19080" tIns="19080" bIns="1908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600" spc="-1" strike="noStrike">
                <a:solidFill>
                  <a:srgbClr val="ffffff"/>
                </a:solidFill>
                <a:latin typeface="Ubisoft Sans"/>
                <a:ea typeface="Roboto"/>
              </a:rPr>
              <a:t>PART 2 </a:t>
            </a:r>
            <a:r>
              <a:rPr b="1" lang="fr-FR" sz="600" spc="-1" strike="noStrike">
                <a:solidFill>
                  <a:srgbClr val="ffffff"/>
                </a:solidFill>
                <a:latin typeface="Ubisoft Sans"/>
                <a:ea typeface="Roboto"/>
              </a:rPr>
              <a:t>– SECTION TITLE</a:t>
            </a:r>
            <a:endParaRPr b="0" lang="en-GB" sz="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5" name="Ubisoft+Horizontal+Logo+WHITE.png" descr="Ubisoft+Horizontal+Logo+WHITE.png"/>
          <p:cNvPicPr/>
          <p:nvPr/>
        </p:nvPicPr>
        <p:blipFill>
          <a:blip r:embed="rId2"/>
          <a:stretch/>
        </p:blipFill>
        <p:spPr>
          <a:xfrm>
            <a:off x="190800" y="4817160"/>
            <a:ext cx="199440" cy="1951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Application>LibreOffice/7.4.5.1$Linux_X86_64 LibreOffice_project/40$Build-1</Application>
  <AppVersion>15.0000</AppVersion>
  <Words>4950</Words>
  <Paragraphs>797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Ubisoft</dc:creator>
  <dc:description/>
  <dc:language>en-GB</dc:language>
  <cp:lastModifiedBy/>
  <dcterms:modified xsi:type="dcterms:W3CDTF">2023-05-26T18:37:09Z</dcterms:modified>
  <cp:revision>40</cp:revision>
  <dc:subject/>
  <dc:title>Document Cover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(16:9)</vt:lpwstr>
  </property>
  <property fmtid="{D5CDD505-2E9C-101B-9397-08002B2CF9AE}" pid="3" name="Slides">
    <vt:i4>92</vt:i4>
  </property>
</Properties>
</file>